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65" r:id="rId4"/>
    <p:sldId id="266" r:id="rId5"/>
    <p:sldId id="258" r:id="rId6"/>
    <p:sldId id="259" r:id="rId7"/>
    <p:sldId id="260" r:id="rId8"/>
    <p:sldId id="261" r:id="rId9"/>
    <p:sldId id="262" r:id="rId10"/>
    <p:sldId id="263" r:id="rId11"/>
    <p:sldId id="267" r:id="rId12"/>
    <p:sldId id="264" r:id="rId13"/>
    <p:sldId id="269" r:id="rId14"/>
    <p:sldId id="270" r:id="rId15"/>
    <p:sldId id="271"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8FAB8-1168-F24F-BE5E-D1B574395014}" type="datetimeFigureOut">
              <a:rPr lang="en-US" smtClean="0"/>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F8C2CF-44B9-CB42-812A-FA1C2685FD4E}" type="slidenum">
              <a:rPr lang="en-US" smtClean="0"/>
              <a:t>‹#›</a:t>
            </a:fld>
            <a:endParaRPr lang="en-US"/>
          </a:p>
        </p:txBody>
      </p:sp>
    </p:spTree>
    <p:extLst>
      <p:ext uri="{BB962C8B-B14F-4D97-AF65-F5344CB8AC3E}">
        <p14:creationId xmlns:p14="http://schemas.microsoft.com/office/powerpoint/2010/main" val="3955704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8C2CF-44B9-CB42-812A-FA1C2685FD4E}" type="slidenum">
              <a:rPr lang="en-US" smtClean="0"/>
              <a:t>2</a:t>
            </a:fld>
            <a:endParaRPr lang="en-US"/>
          </a:p>
        </p:txBody>
      </p:sp>
    </p:spTree>
    <p:extLst>
      <p:ext uri="{BB962C8B-B14F-4D97-AF65-F5344CB8AC3E}">
        <p14:creationId xmlns:p14="http://schemas.microsoft.com/office/powerpoint/2010/main" val="323773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F8C2CF-44B9-CB42-812A-FA1C2685FD4E}" type="slidenum">
              <a:rPr lang="en-US" smtClean="0"/>
              <a:t>5</a:t>
            </a:fld>
            <a:endParaRPr lang="en-US"/>
          </a:p>
        </p:txBody>
      </p:sp>
    </p:spTree>
    <p:extLst>
      <p:ext uri="{BB962C8B-B14F-4D97-AF65-F5344CB8AC3E}">
        <p14:creationId xmlns:p14="http://schemas.microsoft.com/office/powerpoint/2010/main" val="258520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C9A995-97F6-4844-996E-8F15EE021CD8}"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7C9A995-97F6-4844-996E-8F15EE021CD8}" type="datetimeFigureOut">
              <a:rPr lang="en-US" smtClean="0"/>
              <a:t>10/20/2016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B92CACBE-9C37-3246-8BEA-1B64DC891929}"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7C9A995-97F6-4844-996E-8F15EE021CD8}"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C9A995-97F6-4844-996E-8F15EE021CD8}"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7C9A995-97F6-4844-996E-8F15EE021CD8}"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7C9A995-97F6-4844-996E-8F15EE021CD8}"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7C9A995-97F6-4844-996E-8F15EE021CD8}"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CACBE-9C37-3246-8BEA-1B64DC89192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9A995-97F6-4844-996E-8F15EE021CD8}"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CACBE-9C37-3246-8BEA-1B64DC8919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7C9A995-97F6-4844-996E-8F15EE021CD8}" type="datetimeFigureOut">
              <a:rPr lang="en-US" smtClean="0"/>
              <a:t>10/20/2016</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B92CACBE-9C37-3246-8BEA-1B64DC89192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7C9A995-97F6-4844-996E-8F15EE021CD8}" type="datetimeFigureOut">
              <a:rPr lang="en-US" smtClean="0"/>
              <a:t>10/20/2016</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B92CACBE-9C37-3246-8BEA-1B64DC8919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Alarm Sound Tutorial</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43852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Power Failure</a:t>
            </a:r>
            <a:endParaRPr lang="en-US" dirty="0"/>
          </a:p>
        </p:txBody>
      </p:sp>
      <p:sp>
        <p:nvSpPr>
          <p:cNvPr id="3" name="Content Placeholder 2"/>
          <p:cNvSpPr>
            <a:spLocks noGrp="1"/>
          </p:cNvSpPr>
          <p:nvPr>
            <p:ph idx="1"/>
          </p:nvPr>
        </p:nvSpPr>
        <p:spPr/>
        <p:txBody>
          <a:bodyPr/>
          <a:lstStyle/>
          <a:p>
            <a:r>
              <a:rPr lang="en-US" dirty="0"/>
              <a:t>If there is a power </a:t>
            </a:r>
            <a:r>
              <a:rPr lang="en-US" dirty="0" smtClean="0"/>
              <a:t>failure of a patient connected device, </a:t>
            </a:r>
            <a:r>
              <a:rPr lang="en-US" dirty="0"/>
              <a:t>this alarm will </a:t>
            </a:r>
            <a:r>
              <a:rPr lang="en-US" dirty="0" smtClean="0"/>
              <a:t>sound:</a:t>
            </a: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7" name="power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38701"/>
            <a:ext cx="609600" cy="609600"/>
          </a:xfrm>
          <a:prstGeom prst="rect">
            <a:avLst/>
          </a:prstGeom>
        </p:spPr>
      </p:pic>
    </p:spTree>
    <p:extLst>
      <p:ext uri="{BB962C8B-B14F-4D97-AF65-F5344CB8AC3E}">
        <p14:creationId xmlns:p14="http://schemas.microsoft.com/office/powerpoint/2010/main" val="7928631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Perfusion</a:t>
            </a:r>
            <a:endParaRPr lang="en-US" dirty="0"/>
          </a:p>
        </p:txBody>
      </p:sp>
      <p:sp>
        <p:nvSpPr>
          <p:cNvPr id="3" name="Content Placeholder 2"/>
          <p:cNvSpPr>
            <a:spLocks noGrp="1"/>
          </p:cNvSpPr>
          <p:nvPr>
            <p:ph idx="1"/>
          </p:nvPr>
        </p:nvSpPr>
        <p:spPr/>
        <p:txBody>
          <a:bodyPr>
            <a:normAutofit/>
          </a:bodyPr>
          <a:lstStyle/>
          <a:p>
            <a:r>
              <a:rPr lang="en-US" dirty="0" smtClean="0"/>
              <a:t>If a patient has an abnormality related to perfusion, this alarm will sound:</a:t>
            </a:r>
            <a:endParaRPr lang="en-US" dirty="0"/>
          </a:p>
          <a:p>
            <a:pPr marL="0" lvl="1" indent="0">
              <a:spcBef>
                <a:spcPts val="2000"/>
              </a:spcBef>
              <a:buNone/>
            </a:pPr>
            <a:endParaRPr lang="en-US" dirty="0"/>
          </a:p>
          <a:p>
            <a:pPr marL="0" lvl="1" indent="0">
              <a:spcBef>
                <a:spcPts val="2000"/>
              </a:spcBef>
              <a:buNone/>
            </a:pPr>
            <a:endParaRPr lang="en-US" dirty="0" smtClean="0"/>
          </a:p>
          <a:p>
            <a:pPr marL="0" lvl="1" indent="0">
              <a:spcBef>
                <a:spcPts val="2000"/>
              </a:spcBef>
              <a:buNone/>
            </a:pPr>
            <a:endParaRPr lang="en-US" dirty="0"/>
          </a:p>
          <a:p>
            <a:pPr marL="342900" lvl="1" indent="-342900">
              <a:spcBef>
                <a:spcPts val="2000"/>
              </a:spcBef>
            </a:pPr>
            <a:r>
              <a:rPr lang="en-US" dirty="0" smtClean="0"/>
              <a:t>For </a:t>
            </a:r>
            <a:r>
              <a:rPr lang="en-US" dirty="0"/>
              <a:t>e</a:t>
            </a:r>
            <a:r>
              <a:rPr lang="en-US" dirty="0" smtClean="0"/>
              <a:t>xample: a </a:t>
            </a:r>
            <a:r>
              <a:rPr lang="en-US" dirty="0"/>
              <a:t>patient on </a:t>
            </a:r>
            <a:r>
              <a:rPr lang="en-US" dirty="0" smtClean="0"/>
              <a:t>extracorporeal membrane oxygenation (</a:t>
            </a:r>
            <a:r>
              <a:rPr lang="en-US" dirty="0" smtClean="0"/>
              <a:t>ECMO), cardiopulmonary bypass or dialysis machine </a:t>
            </a:r>
            <a:r>
              <a:rPr lang="en-US" dirty="0" smtClean="0"/>
              <a:t>with </a:t>
            </a:r>
            <a:r>
              <a:rPr lang="en-US" dirty="0"/>
              <a:t>low flows</a:t>
            </a:r>
          </a:p>
          <a:p>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7" name="perf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08221"/>
            <a:ext cx="609600" cy="609600"/>
          </a:xfrm>
          <a:prstGeom prst="rect">
            <a:avLst/>
          </a:prstGeom>
        </p:spPr>
      </p:pic>
    </p:spTree>
    <p:extLst>
      <p:ext uri="{BB962C8B-B14F-4D97-AF65-F5344CB8AC3E}">
        <p14:creationId xmlns:p14="http://schemas.microsoft.com/office/powerpoint/2010/main" val="4069073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Alarm</a:t>
            </a:r>
            <a:endParaRPr lang="en-US" dirty="0"/>
          </a:p>
        </p:txBody>
      </p:sp>
      <p:sp>
        <p:nvSpPr>
          <p:cNvPr id="3" name="Content Placeholder 2"/>
          <p:cNvSpPr>
            <a:spLocks noGrp="1"/>
          </p:cNvSpPr>
          <p:nvPr>
            <p:ph idx="1"/>
          </p:nvPr>
        </p:nvSpPr>
        <p:spPr/>
        <p:txBody>
          <a:bodyPr/>
          <a:lstStyle/>
          <a:p>
            <a:r>
              <a:rPr lang="en-US" dirty="0" smtClean="0"/>
              <a:t>If any issue occurs that does not fall into one of the other categories, then this alarm will sound:</a:t>
            </a:r>
            <a:endParaRPr lang="en-US" dirty="0"/>
          </a:p>
          <a:p>
            <a:pPr marL="0" indent="0">
              <a:buNone/>
            </a:pP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420" y="3131811"/>
            <a:ext cx="2232255" cy="1844226"/>
          </a:xfrm>
          <a:prstGeom prst="rect">
            <a:avLst/>
          </a:prstGeom>
        </p:spPr>
      </p:pic>
      <p:sp>
        <p:nvSpPr>
          <p:cNvPr id="5" name="TextBox 4"/>
          <p:cNvSpPr txBox="1"/>
          <p:nvPr/>
        </p:nvSpPr>
        <p:spPr>
          <a:xfrm>
            <a:off x="6291582" y="3861980"/>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7" name="gen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65747" y="3557180"/>
            <a:ext cx="609600" cy="609600"/>
          </a:xfrm>
          <a:prstGeom prst="rect">
            <a:avLst/>
          </a:prstGeom>
        </p:spPr>
      </p:pic>
    </p:spTree>
    <p:extLst>
      <p:ext uri="{BB962C8B-B14F-4D97-AF65-F5344CB8AC3E}">
        <p14:creationId xmlns:p14="http://schemas.microsoft.com/office/powerpoint/2010/main" val="2658667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There are two patients in the ICU: Joe Smith and Sally Reeves</a:t>
            </a:r>
          </a:p>
          <a:p>
            <a:r>
              <a:rPr lang="en-US" dirty="0" smtClean="0"/>
              <a:t>During your rounds, you come to find that Mr. Smith’s arterial line was accidentally pulled out earlier this morning. He is very edematous and your anesthesiology colleague tried replacing it earlier but was unsuccessful. The nurse asks you if you can stay with his two patients for </a:t>
            </a:r>
            <a:r>
              <a:rPr lang="en-US" dirty="0" smtClean="0"/>
              <a:t>a few minutes while they run to </a:t>
            </a:r>
            <a:r>
              <a:rPr lang="en-US" dirty="0" smtClean="0"/>
              <a:t>grab supplies (new kit, ultrasound, etc.) and a helper from the anesthesiology team to replace the arterial line. His noninvasive BP cuff is cycling more frequently in the meantime.</a:t>
            </a:r>
          </a:p>
        </p:txBody>
      </p:sp>
    </p:spTree>
    <p:extLst>
      <p:ext uri="{BB962C8B-B14F-4D97-AF65-F5344CB8AC3E}">
        <p14:creationId xmlns:p14="http://schemas.microsoft.com/office/powerpoint/2010/main" val="1830674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Smith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effectLst/>
              </a:rPr>
              <a:t>Mr. Smith is a 30 </a:t>
            </a:r>
            <a:r>
              <a:rPr lang="en-US" dirty="0">
                <a:effectLst/>
              </a:rPr>
              <a:t>year old otherwise healthy male who had a MVA against a </a:t>
            </a:r>
            <a:r>
              <a:rPr lang="en-US" dirty="0" smtClean="0">
                <a:effectLst/>
              </a:rPr>
              <a:t>pole </a:t>
            </a:r>
            <a:r>
              <a:rPr lang="en-US" dirty="0">
                <a:effectLst/>
              </a:rPr>
              <a:t>4</a:t>
            </a:r>
            <a:r>
              <a:rPr lang="en-US" dirty="0" smtClean="0">
                <a:effectLst/>
              </a:rPr>
              <a:t> days ago. </a:t>
            </a:r>
            <a:r>
              <a:rPr lang="en-US" dirty="0">
                <a:effectLst/>
              </a:rPr>
              <a:t>He was found outside of his car with burns along his </a:t>
            </a:r>
            <a:r>
              <a:rPr lang="en-US" dirty="0" smtClean="0">
                <a:effectLst/>
              </a:rPr>
              <a:t>posterior head, upper </a:t>
            </a:r>
            <a:r>
              <a:rPr lang="en-US" dirty="0">
                <a:effectLst/>
              </a:rPr>
              <a:t>extremities, </a:t>
            </a:r>
            <a:r>
              <a:rPr lang="en-US" dirty="0" smtClean="0">
                <a:effectLst/>
              </a:rPr>
              <a:t>shoulders, </a:t>
            </a:r>
            <a:r>
              <a:rPr lang="en-US" dirty="0">
                <a:effectLst/>
              </a:rPr>
              <a:t>and back. He was reported to have had </a:t>
            </a:r>
            <a:r>
              <a:rPr lang="en-US" dirty="0" err="1">
                <a:effectLst/>
              </a:rPr>
              <a:t>agonal</a:t>
            </a:r>
            <a:r>
              <a:rPr lang="en-US" dirty="0">
                <a:effectLst/>
              </a:rPr>
              <a:t> breathing and was intubated on scene. </a:t>
            </a:r>
            <a:r>
              <a:rPr lang="en-US" dirty="0" smtClean="0">
                <a:effectLst/>
              </a:rPr>
              <a:t>He </a:t>
            </a:r>
            <a:r>
              <a:rPr lang="en-US" dirty="0">
                <a:effectLst/>
              </a:rPr>
              <a:t>has 19.5% TBSA burns. </a:t>
            </a:r>
            <a:endParaRPr lang="en-US" dirty="0" smtClean="0">
              <a:effectLst/>
            </a:endParaRPr>
          </a:p>
          <a:p>
            <a:r>
              <a:rPr lang="en-US" dirty="0" smtClean="0">
                <a:effectLst/>
              </a:rPr>
              <a:t>He developed severe ARDS during his hospitalization and was placed on ECMO earlier this morning.</a:t>
            </a:r>
          </a:p>
          <a:p>
            <a:r>
              <a:rPr lang="en-US" dirty="0" smtClean="0">
                <a:effectLst/>
              </a:rPr>
              <a:t>His arterial line was accidentally removed earlier today, and multiple replacement attempts so far have been unsuccessful.</a:t>
            </a:r>
            <a:endParaRPr lang="en-US" dirty="0"/>
          </a:p>
        </p:txBody>
      </p:sp>
    </p:spTree>
    <p:extLst>
      <p:ext uri="{BB962C8B-B14F-4D97-AF65-F5344CB8AC3E}">
        <p14:creationId xmlns:p14="http://schemas.microsoft.com/office/powerpoint/2010/main" val="3477407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Sally Reeves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effectLst/>
              </a:rPr>
              <a:t>Ms. Reeves </a:t>
            </a:r>
            <a:r>
              <a:rPr lang="en-US" dirty="0">
                <a:effectLst/>
              </a:rPr>
              <a:t>is a </a:t>
            </a:r>
            <a:r>
              <a:rPr lang="en-US" dirty="0" smtClean="0">
                <a:effectLst/>
              </a:rPr>
              <a:t>46 </a:t>
            </a:r>
            <a:r>
              <a:rPr lang="en-US" dirty="0">
                <a:effectLst/>
              </a:rPr>
              <a:t>year old woman who was </a:t>
            </a:r>
            <a:r>
              <a:rPr lang="en-US" dirty="0" smtClean="0">
                <a:effectLst/>
              </a:rPr>
              <a:t>admitted 3 days ago </a:t>
            </a:r>
            <a:r>
              <a:rPr lang="en-US" dirty="0">
                <a:effectLst/>
              </a:rPr>
              <a:t>after being found </a:t>
            </a:r>
            <a:r>
              <a:rPr lang="en-US" dirty="0" smtClean="0">
                <a:effectLst/>
              </a:rPr>
              <a:t>down in the street for an </a:t>
            </a:r>
            <a:r>
              <a:rPr lang="en-US" dirty="0">
                <a:effectLst/>
              </a:rPr>
              <a:t>unknown amount of </a:t>
            </a:r>
            <a:r>
              <a:rPr lang="en-US" dirty="0" smtClean="0">
                <a:effectLst/>
              </a:rPr>
              <a:t>time; </a:t>
            </a:r>
            <a:r>
              <a:rPr lang="en-US" dirty="0">
                <a:effectLst/>
              </a:rPr>
              <a:t>she was intubated at the </a:t>
            </a:r>
            <a:r>
              <a:rPr lang="en-US" dirty="0" smtClean="0">
                <a:effectLst/>
              </a:rPr>
              <a:t>scene (she has since been extubated and is doing well on nasal cannula). </a:t>
            </a:r>
            <a:r>
              <a:rPr lang="en-US" dirty="0">
                <a:effectLst/>
              </a:rPr>
              <a:t>On arrival, </a:t>
            </a:r>
            <a:r>
              <a:rPr lang="en-US" dirty="0" smtClean="0">
                <a:effectLst/>
              </a:rPr>
              <a:t>she was </a:t>
            </a:r>
            <a:r>
              <a:rPr lang="en-US" dirty="0">
                <a:effectLst/>
              </a:rPr>
              <a:t>found to </a:t>
            </a:r>
            <a:r>
              <a:rPr lang="en-US" dirty="0" smtClean="0">
                <a:effectLst/>
              </a:rPr>
              <a:t>have </a:t>
            </a:r>
            <a:r>
              <a:rPr lang="en-US" dirty="0">
                <a:effectLst/>
              </a:rPr>
              <a:t>tense right deltoid and right lower extremity </a:t>
            </a:r>
            <a:r>
              <a:rPr lang="en-US" dirty="0" smtClean="0">
                <a:effectLst/>
              </a:rPr>
              <a:t>compartments. She was taken emergently to the OR for fasciotomy. She quickly developed rhabdomyolysis </a:t>
            </a:r>
            <a:r>
              <a:rPr lang="en-US" dirty="0">
                <a:effectLst/>
              </a:rPr>
              <a:t>and </a:t>
            </a:r>
            <a:r>
              <a:rPr lang="en-US" dirty="0" smtClean="0">
                <a:effectLst/>
              </a:rPr>
              <a:t>acute renal </a:t>
            </a:r>
            <a:r>
              <a:rPr lang="en-US" dirty="0">
                <a:effectLst/>
              </a:rPr>
              <a:t>failure. </a:t>
            </a:r>
            <a:r>
              <a:rPr lang="en-US" dirty="0" smtClean="0">
                <a:effectLst/>
              </a:rPr>
              <a:t>She’s being followed by the nephrology team, who have initiated </a:t>
            </a:r>
            <a:r>
              <a:rPr lang="en-US" dirty="0">
                <a:effectLst/>
              </a:rPr>
              <a:t>dialysis. </a:t>
            </a:r>
            <a:endParaRPr lang="en-US" dirty="0" smtClean="0">
              <a:effectLst/>
            </a:endParaRPr>
          </a:p>
          <a:p>
            <a:r>
              <a:rPr lang="en-US" dirty="0" smtClean="0">
                <a:effectLst/>
              </a:rPr>
              <a:t>She has been </a:t>
            </a:r>
            <a:r>
              <a:rPr lang="en-US" dirty="0">
                <a:effectLst/>
              </a:rPr>
              <a:t>febrile to </a:t>
            </a:r>
            <a:r>
              <a:rPr lang="en-US" dirty="0" smtClean="0">
                <a:effectLst/>
              </a:rPr>
              <a:t>38.5, and underwent </a:t>
            </a:r>
            <a:r>
              <a:rPr lang="en-US" dirty="0">
                <a:effectLst/>
              </a:rPr>
              <a:t>wound debridement today. </a:t>
            </a:r>
            <a:r>
              <a:rPr lang="en-US" dirty="0" smtClean="0">
                <a:effectLst/>
              </a:rPr>
              <a:t>We have also started Vancomycin for empiric treatment of possible wound infection.</a:t>
            </a:r>
            <a:endParaRPr lang="en-US" dirty="0"/>
          </a:p>
        </p:txBody>
      </p:sp>
    </p:spTree>
    <p:extLst>
      <p:ext uri="{BB962C8B-B14F-4D97-AF65-F5344CB8AC3E}">
        <p14:creationId xmlns:p14="http://schemas.microsoft.com/office/powerpoint/2010/main" val="1133310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You will be taken into the simulation room now.</a:t>
            </a:r>
          </a:p>
          <a:p>
            <a:r>
              <a:rPr lang="en-US" dirty="0" smtClean="0"/>
              <a:t>You are </a:t>
            </a:r>
            <a:r>
              <a:rPr lang="en-US" b="1" dirty="0" smtClean="0"/>
              <a:t>not</a:t>
            </a:r>
            <a:r>
              <a:rPr lang="en-US" dirty="0" smtClean="0"/>
              <a:t> being evaluated for your clinical performance or knowledge. No one will have access to results outside of the research team. Data will be de-identified and not linked to your name.</a:t>
            </a:r>
          </a:p>
          <a:p>
            <a:r>
              <a:rPr lang="en-US" dirty="0" smtClean="0"/>
              <a:t>Once again, thank you for your participation in this study!</a:t>
            </a:r>
            <a:endParaRPr lang="en-US" dirty="0"/>
          </a:p>
        </p:txBody>
      </p:sp>
    </p:spTree>
    <p:extLst>
      <p:ext uri="{BB962C8B-B14F-4D97-AF65-F5344CB8AC3E}">
        <p14:creationId xmlns:p14="http://schemas.microsoft.com/office/powerpoint/2010/main" val="248105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a:xfrm>
            <a:off x="0" y="1715248"/>
            <a:ext cx="9144000" cy="1467222"/>
          </a:xfrm>
        </p:spPr>
        <p:txBody>
          <a:bodyPr>
            <a:normAutofit lnSpcReduction="10000"/>
          </a:bodyPr>
          <a:lstStyle/>
          <a:p>
            <a:r>
              <a:rPr lang="en-US" dirty="0" smtClean="0"/>
              <a:t>Thank you for choosing to participate in this study! Please remember that your participation is optional, and that you may discontinue your participation at any time with no consequence to you.</a:t>
            </a:r>
          </a:p>
        </p:txBody>
      </p:sp>
      <p:pic>
        <p:nvPicPr>
          <p:cNvPr id="4" name="Picture 3"/>
          <p:cNvPicPr>
            <a:picLocks noChangeAspect="1"/>
          </p:cNvPicPr>
          <p:nvPr/>
        </p:nvPicPr>
        <p:blipFill>
          <a:blip r:embed="rId3"/>
          <a:stretch>
            <a:fillRect/>
          </a:stretch>
        </p:blipFill>
        <p:spPr>
          <a:xfrm>
            <a:off x="3836940" y="3735294"/>
            <a:ext cx="5112825" cy="3122707"/>
          </a:xfrm>
          <a:prstGeom prst="rect">
            <a:avLst/>
          </a:prstGeom>
        </p:spPr>
      </p:pic>
      <p:sp>
        <p:nvSpPr>
          <p:cNvPr id="6" name="Content Placeholder 2"/>
          <p:cNvSpPr txBox="1">
            <a:spLocks/>
          </p:cNvSpPr>
          <p:nvPr/>
        </p:nvSpPr>
        <p:spPr>
          <a:xfrm>
            <a:off x="0" y="3182470"/>
            <a:ext cx="3961753" cy="336176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US" dirty="0"/>
              <a:t>You will be taking care of a few simulated patients in the intensive care </a:t>
            </a:r>
            <a:r>
              <a:rPr lang="en-US" dirty="0" smtClean="0"/>
              <a:t>unit (ICU).</a:t>
            </a:r>
            <a:endParaRPr lang="en-US" dirty="0"/>
          </a:p>
          <a:p>
            <a:r>
              <a:rPr lang="en-US" dirty="0"/>
              <a:t>When you hear an alarm sound, please go to the monitor which is sounding and tap on the bar at the </a:t>
            </a:r>
            <a:r>
              <a:rPr lang="en-US" dirty="0" smtClean="0"/>
              <a:t>top (select “event detected”)</a:t>
            </a:r>
            <a:endParaRPr lang="en-US" dirty="0"/>
          </a:p>
        </p:txBody>
      </p:sp>
      <p:cxnSp>
        <p:nvCxnSpPr>
          <p:cNvPr id="10" name="Straight Arrow Connector 9"/>
          <p:cNvCxnSpPr/>
          <p:nvPr/>
        </p:nvCxnSpPr>
        <p:spPr>
          <a:xfrm flipV="1">
            <a:off x="2794000" y="3944472"/>
            <a:ext cx="3481294" cy="184207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13846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a:xfrm>
            <a:off x="0" y="1641410"/>
            <a:ext cx="9144000" cy="1071486"/>
          </a:xfrm>
        </p:spPr>
        <p:txBody>
          <a:bodyPr>
            <a:normAutofit/>
          </a:bodyPr>
          <a:lstStyle/>
          <a:p>
            <a:r>
              <a:rPr lang="en-US" dirty="0" smtClean="0"/>
              <a:t>Once you tap on the bar, the following drop down menu will appear:</a:t>
            </a:r>
            <a:endParaRPr lang="en-US" dirty="0"/>
          </a:p>
        </p:txBody>
      </p:sp>
      <p:pic>
        <p:nvPicPr>
          <p:cNvPr id="4" name="Picture 3"/>
          <p:cNvPicPr>
            <a:picLocks noChangeAspect="1"/>
          </p:cNvPicPr>
          <p:nvPr/>
        </p:nvPicPr>
        <p:blipFill>
          <a:blip r:embed="rId2"/>
          <a:stretch>
            <a:fillRect/>
          </a:stretch>
        </p:blipFill>
        <p:spPr>
          <a:xfrm>
            <a:off x="1597243" y="2236696"/>
            <a:ext cx="5245495" cy="3275678"/>
          </a:xfrm>
          <a:prstGeom prst="rect">
            <a:avLst/>
          </a:prstGeom>
        </p:spPr>
      </p:pic>
      <p:sp>
        <p:nvSpPr>
          <p:cNvPr id="6" name="Content Placeholder 2"/>
          <p:cNvSpPr txBox="1">
            <a:spLocks/>
          </p:cNvSpPr>
          <p:nvPr/>
        </p:nvSpPr>
        <p:spPr>
          <a:xfrm>
            <a:off x="0" y="4877442"/>
            <a:ext cx="9144000" cy="1837235"/>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0" indent="0">
              <a:buFont typeface="Wingdings 2" pitchFamily="18" charset="2"/>
              <a:buNone/>
            </a:pPr>
            <a:endParaRPr lang="en-US" dirty="0" smtClean="0"/>
          </a:p>
          <a:p>
            <a:r>
              <a:rPr lang="en-US" dirty="0" smtClean="0"/>
              <a:t>Please select the reason that the alarm is sounding (i.e., if the heart rate is low, and the corresponding alarm is sounding, you would select “cardiovascular”).</a:t>
            </a:r>
          </a:p>
        </p:txBody>
      </p:sp>
      <p:cxnSp>
        <p:nvCxnSpPr>
          <p:cNvPr id="7" name="Straight Arrow Connector 6"/>
          <p:cNvCxnSpPr/>
          <p:nvPr/>
        </p:nvCxnSpPr>
        <p:spPr>
          <a:xfrm flipV="1">
            <a:off x="923600" y="2472582"/>
            <a:ext cx="2725206" cy="303979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19151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a:t>
            </a:r>
            <a:endParaRPr lang="en-US" dirty="0"/>
          </a:p>
        </p:txBody>
      </p:sp>
      <p:sp>
        <p:nvSpPr>
          <p:cNvPr id="3" name="Content Placeholder 2"/>
          <p:cNvSpPr>
            <a:spLocks noGrp="1"/>
          </p:cNvSpPr>
          <p:nvPr>
            <p:ph idx="1"/>
          </p:nvPr>
        </p:nvSpPr>
        <p:spPr/>
        <p:txBody>
          <a:bodyPr>
            <a:normAutofit fontScale="92500"/>
          </a:bodyPr>
          <a:lstStyle/>
          <a:p>
            <a:r>
              <a:rPr lang="en-US" dirty="0" smtClean="0"/>
              <a:t>The following slides will highlight which sounds correspond with which abnormal values. </a:t>
            </a:r>
          </a:p>
          <a:p>
            <a:r>
              <a:rPr lang="en-US" dirty="0" smtClean="0"/>
              <a:t>Possible alarms include: Oxygenation, Ventilation, Cardiovascular, Perfusion, Temperature, Drug administration, Power failure, and General alarm</a:t>
            </a:r>
          </a:p>
          <a:p>
            <a:r>
              <a:rPr lang="en-US" dirty="0" smtClean="0"/>
              <a:t>Please review each slide and listen to each alarm sound.</a:t>
            </a:r>
          </a:p>
          <a:p>
            <a:r>
              <a:rPr lang="en-US" dirty="0" smtClean="0"/>
              <a:t>We will also list “parameters” for some of the alarms. If the patient has a vital sign or value outside of the set parameters listed, an alarm will sound.</a:t>
            </a:r>
            <a:endParaRPr lang="en-US" dirty="0"/>
          </a:p>
        </p:txBody>
      </p:sp>
    </p:spTree>
    <p:extLst>
      <p:ext uri="{BB962C8B-B14F-4D97-AF65-F5344CB8AC3E}">
        <p14:creationId xmlns:p14="http://schemas.microsoft.com/office/powerpoint/2010/main" val="1977008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Cardiovascular</a:t>
            </a:r>
            <a:endParaRPr lang="en-US" dirty="0"/>
          </a:p>
        </p:txBody>
      </p:sp>
      <p:sp>
        <p:nvSpPr>
          <p:cNvPr id="3" name="Content Placeholder 2"/>
          <p:cNvSpPr>
            <a:spLocks noGrp="1"/>
          </p:cNvSpPr>
          <p:nvPr>
            <p:ph idx="1"/>
          </p:nvPr>
        </p:nvSpPr>
        <p:spPr>
          <a:xfrm>
            <a:off x="765175" y="1875940"/>
            <a:ext cx="7612064" cy="4790860"/>
          </a:xfrm>
        </p:spPr>
        <p:txBody>
          <a:bodyPr>
            <a:normAutofit/>
          </a:bodyPr>
          <a:lstStyle/>
          <a:p>
            <a:r>
              <a:rPr lang="en-US" dirty="0" smtClean="0"/>
              <a:t>If there is an </a:t>
            </a:r>
            <a:r>
              <a:rPr lang="en-US" dirty="0"/>
              <a:t>abnormal heart </a:t>
            </a:r>
            <a:r>
              <a:rPr lang="en-US" dirty="0" smtClean="0"/>
              <a:t>rate (HR) </a:t>
            </a:r>
            <a:r>
              <a:rPr lang="en-US" dirty="0"/>
              <a:t>or blood </a:t>
            </a:r>
            <a:r>
              <a:rPr lang="en-US" dirty="0" smtClean="0"/>
              <a:t>pressure (BP), </a:t>
            </a:r>
            <a:r>
              <a:rPr lang="en-US" dirty="0"/>
              <a:t>this alarm will </a:t>
            </a:r>
            <a:r>
              <a:rPr lang="en-US" dirty="0" smtClean="0"/>
              <a:t>sound:</a:t>
            </a:r>
          </a:p>
          <a:p>
            <a:endParaRPr lang="en-US" dirty="0"/>
          </a:p>
          <a:p>
            <a:endParaRPr lang="en-US" dirty="0" smtClean="0"/>
          </a:p>
          <a:p>
            <a:endParaRPr lang="en-US" dirty="0"/>
          </a:p>
          <a:p>
            <a:r>
              <a:rPr lang="en-US" dirty="0" smtClean="0"/>
              <a:t>Parameters for your ICU patients are set to:</a:t>
            </a:r>
            <a:endParaRPr lang="en-US" dirty="0"/>
          </a:p>
          <a:p>
            <a:pPr lvl="1"/>
            <a:r>
              <a:rPr lang="en-US" dirty="0" smtClean="0"/>
              <a:t>HR 60-100 </a:t>
            </a:r>
            <a:r>
              <a:rPr lang="en-US" dirty="0" err="1" smtClean="0"/>
              <a:t>bpm</a:t>
            </a:r>
            <a:endParaRPr lang="en-US" dirty="0" smtClean="0"/>
          </a:p>
          <a:p>
            <a:pPr lvl="1"/>
            <a:r>
              <a:rPr lang="en-US" dirty="0" smtClean="0"/>
              <a:t>Systolic BP 90-140 mmHg</a:t>
            </a:r>
          </a:p>
          <a:p>
            <a:pPr lvl="1"/>
            <a:r>
              <a:rPr lang="en-US" dirty="0" smtClean="0"/>
              <a:t>Diastolic BP 40-90 mmHg</a:t>
            </a:r>
          </a:p>
          <a:p>
            <a:pPr lvl="1"/>
            <a:endParaRPr lang="en-US" dirty="0" smtClean="0"/>
          </a:p>
        </p:txBody>
      </p:sp>
      <p:pic>
        <p:nvPicPr>
          <p:cNvPr id="4" name="Picture 3" descr="BU00527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88" y="2698776"/>
            <a:ext cx="2232255" cy="1844226"/>
          </a:xfrm>
          <a:prstGeom prst="rect">
            <a:avLst/>
          </a:prstGeom>
        </p:spPr>
      </p:pic>
      <p:sp>
        <p:nvSpPr>
          <p:cNvPr id="5" name="TextBox 4"/>
          <p:cNvSpPr txBox="1"/>
          <p:nvPr/>
        </p:nvSpPr>
        <p:spPr>
          <a:xfrm>
            <a:off x="6277150" y="3251557"/>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8" name="card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51315" y="3124200"/>
            <a:ext cx="609600" cy="609600"/>
          </a:xfrm>
          <a:prstGeom prst="rect">
            <a:avLst/>
          </a:prstGeom>
        </p:spPr>
      </p:pic>
    </p:spTree>
    <p:extLst>
      <p:ext uri="{BB962C8B-B14F-4D97-AF65-F5344CB8AC3E}">
        <p14:creationId xmlns:p14="http://schemas.microsoft.com/office/powerpoint/2010/main" val="815209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Oxygen</a:t>
            </a:r>
            <a:endParaRPr lang="en-US" dirty="0"/>
          </a:p>
        </p:txBody>
      </p:sp>
      <p:sp>
        <p:nvSpPr>
          <p:cNvPr id="3" name="Content Placeholder 2"/>
          <p:cNvSpPr>
            <a:spLocks noGrp="1"/>
          </p:cNvSpPr>
          <p:nvPr>
            <p:ph idx="1"/>
          </p:nvPr>
        </p:nvSpPr>
        <p:spPr/>
        <p:txBody>
          <a:bodyPr>
            <a:normAutofit/>
          </a:bodyPr>
          <a:lstStyle/>
          <a:p>
            <a:r>
              <a:rPr lang="en-US" dirty="0" smtClean="0"/>
              <a:t>If there is an </a:t>
            </a:r>
            <a:r>
              <a:rPr lang="en-US" dirty="0"/>
              <a:t>abnormal oxygen saturation, this alarm will </a:t>
            </a:r>
            <a:r>
              <a:rPr lang="en-US" dirty="0" smtClean="0"/>
              <a:t>sound:</a:t>
            </a:r>
            <a:endParaRPr lang="en-US" dirty="0"/>
          </a:p>
          <a:p>
            <a:endParaRPr lang="en-US" dirty="0" smtClean="0"/>
          </a:p>
          <a:p>
            <a:endParaRPr lang="en-US" dirty="0"/>
          </a:p>
          <a:p>
            <a:endParaRPr lang="en-US" dirty="0" smtClean="0"/>
          </a:p>
          <a:p>
            <a:r>
              <a:rPr lang="en-US" dirty="0" smtClean="0"/>
              <a:t>This parameter </a:t>
            </a:r>
            <a:r>
              <a:rPr lang="en-US" dirty="0"/>
              <a:t>for your ICU patients </a:t>
            </a:r>
            <a:r>
              <a:rPr lang="en-US" dirty="0" smtClean="0"/>
              <a:t>is set to alarm if the oxygen saturation drops below 90%.</a:t>
            </a: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7" name="oxy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00601"/>
            <a:ext cx="609600" cy="609600"/>
          </a:xfrm>
          <a:prstGeom prst="rect">
            <a:avLst/>
          </a:prstGeom>
        </p:spPr>
      </p:pic>
    </p:spTree>
    <p:extLst>
      <p:ext uri="{BB962C8B-B14F-4D97-AF65-F5344CB8AC3E}">
        <p14:creationId xmlns:p14="http://schemas.microsoft.com/office/powerpoint/2010/main" val="2091320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Temperature</a:t>
            </a:r>
            <a:endParaRPr lang="en-US" dirty="0"/>
          </a:p>
        </p:txBody>
      </p:sp>
      <p:sp>
        <p:nvSpPr>
          <p:cNvPr id="3" name="Content Placeholder 2"/>
          <p:cNvSpPr>
            <a:spLocks noGrp="1"/>
          </p:cNvSpPr>
          <p:nvPr>
            <p:ph idx="1"/>
          </p:nvPr>
        </p:nvSpPr>
        <p:spPr/>
        <p:txBody>
          <a:bodyPr>
            <a:normAutofit/>
          </a:bodyPr>
          <a:lstStyle/>
          <a:p>
            <a:r>
              <a:rPr lang="en-US" dirty="0" smtClean="0"/>
              <a:t>If there is an </a:t>
            </a:r>
            <a:r>
              <a:rPr lang="en-US" dirty="0"/>
              <a:t>abnormal temperature, this alarm will </a:t>
            </a:r>
            <a:r>
              <a:rPr lang="en-US" dirty="0" smtClean="0"/>
              <a:t>sound:</a:t>
            </a:r>
          </a:p>
          <a:p>
            <a:endParaRPr lang="en-US" dirty="0"/>
          </a:p>
          <a:p>
            <a:endParaRPr lang="en-US" dirty="0" smtClean="0"/>
          </a:p>
          <a:p>
            <a:endParaRPr lang="en-US" dirty="0"/>
          </a:p>
          <a:p>
            <a:r>
              <a:rPr lang="en-US" dirty="0" smtClean="0"/>
              <a:t>This alarm will sound for your ICU patients if the temperature is below 35.5 degrees Celsius or above 37.5 degrees Celsius.</a:t>
            </a: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7" name="temp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38701"/>
            <a:ext cx="609600" cy="609600"/>
          </a:xfrm>
          <a:prstGeom prst="rect">
            <a:avLst/>
          </a:prstGeom>
        </p:spPr>
      </p:pic>
    </p:spTree>
    <p:extLst>
      <p:ext uri="{BB962C8B-B14F-4D97-AF65-F5344CB8AC3E}">
        <p14:creationId xmlns:p14="http://schemas.microsoft.com/office/powerpoint/2010/main" val="2404702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Ventilation</a:t>
            </a:r>
            <a:endParaRPr lang="en-US" dirty="0"/>
          </a:p>
        </p:txBody>
      </p:sp>
      <p:sp>
        <p:nvSpPr>
          <p:cNvPr id="3" name="Content Placeholder 2"/>
          <p:cNvSpPr>
            <a:spLocks noGrp="1"/>
          </p:cNvSpPr>
          <p:nvPr>
            <p:ph idx="1"/>
          </p:nvPr>
        </p:nvSpPr>
        <p:spPr/>
        <p:txBody>
          <a:bodyPr>
            <a:normAutofit/>
          </a:bodyPr>
          <a:lstStyle/>
          <a:p>
            <a:r>
              <a:rPr lang="en-US" dirty="0" smtClean="0"/>
              <a:t>If </a:t>
            </a:r>
            <a:r>
              <a:rPr lang="en-US" dirty="0"/>
              <a:t>there are abnormal ventilation parameters, this alarm will </a:t>
            </a:r>
            <a:r>
              <a:rPr lang="en-US" dirty="0" smtClean="0"/>
              <a:t>sound:</a:t>
            </a:r>
          </a:p>
          <a:p>
            <a:endParaRPr lang="en-US" dirty="0"/>
          </a:p>
          <a:p>
            <a:endParaRPr lang="en-US" dirty="0" smtClean="0"/>
          </a:p>
          <a:p>
            <a:endParaRPr lang="en-US" dirty="0"/>
          </a:p>
          <a:p>
            <a:r>
              <a:rPr lang="en-US" dirty="0" smtClean="0"/>
              <a:t>This alarm will sound for your ICU patients if the end tidal carbon dioxide value is below 25 mmHg or above 60 mmHg.</a:t>
            </a:r>
          </a:p>
          <a:p>
            <a:endParaRPr lang="en-US" dirty="0"/>
          </a:p>
          <a:p>
            <a:endParaRPr lang="en-US" dirty="0" smtClean="0"/>
          </a:p>
          <a:p>
            <a:endParaRPr lang="en-US" dirty="0"/>
          </a:p>
          <a:p>
            <a:endParaRPr lang="en-US" dirty="0" smtClean="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7" name="vent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24200"/>
            <a:ext cx="609600" cy="609600"/>
          </a:xfrm>
          <a:prstGeom prst="rect">
            <a:avLst/>
          </a:prstGeom>
        </p:spPr>
      </p:pic>
    </p:spTree>
    <p:extLst>
      <p:ext uri="{BB962C8B-B14F-4D97-AF65-F5344CB8AC3E}">
        <p14:creationId xmlns:p14="http://schemas.microsoft.com/office/powerpoint/2010/main" val="3388702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Sounds: Drug Delivery</a:t>
            </a:r>
            <a:endParaRPr lang="en-US" dirty="0"/>
          </a:p>
        </p:txBody>
      </p:sp>
      <p:sp>
        <p:nvSpPr>
          <p:cNvPr id="3" name="Content Placeholder 2"/>
          <p:cNvSpPr>
            <a:spLocks noGrp="1"/>
          </p:cNvSpPr>
          <p:nvPr>
            <p:ph idx="1"/>
          </p:nvPr>
        </p:nvSpPr>
        <p:spPr/>
        <p:txBody>
          <a:bodyPr/>
          <a:lstStyle/>
          <a:p>
            <a:pPr marL="342900" lvl="1" indent="-342900">
              <a:spcBef>
                <a:spcPts val="2000"/>
              </a:spcBef>
            </a:pPr>
            <a:r>
              <a:rPr lang="en-US" dirty="0" smtClean="0"/>
              <a:t>If there is a </a:t>
            </a:r>
            <a:r>
              <a:rPr lang="en-US" dirty="0"/>
              <a:t>drug administration </a:t>
            </a:r>
            <a:r>
              <a:rPr lang="en-US" dirty="0" smtClean="0"/>
              <a:t>issue, this alarm will sound:</a:t>
            </a:r>
          </a:p>
          <a:p>
            <a:pPr marL="0" lvl="1" indent="0">
              <a:spcBef>
                <a:spcPts val="2000"/>
              </a:spcBef>
              <a:buNone/>
            </a:pPr>
            <a:endParaRPr lang="en-US" dirty="0"/>
          </a:p>
          <a:p>
            <a:pPr marL="0" lvl="1" indent="0">
              <a:spcBef>
                <a:spcPts val="2000"/>
              </a:spcBef>
              <a:buNone/>
            </a:pPr>
            <a:endParaRPr lang="en-US" dirty="0" smtClean="0"/>
          </a:p>
          <a:p>
            <a:pPr marL="0" lvl="1" indent="0">
              <a:spcBef>
                <a:spcPts val="2000"/>
              </a:spcBef>
              <a:buNone/>
            </a:pPr>
            <a:endParaRPr lang="en-US" dirty="0" smtClean="0"/>
          </a:p>
          <a:p>
            <a:pPr marL="342900" lvl="1" indent="-342900">
              <a:spcBef>
                <a:spcPts val="2000"/>
              </a:spcBef>
            </a:pPr>
            <a:r>
              <a:rPr lang="en-US" dirty="0" smtClean="0"/>
              <a:t>F</a:t>
            </a:r>
            <a:r>
              <a:rPr lang="en-US" dirty="0"/>
              <a:t>o</a:t>
            </a:r>
            <a:r>
              <a:rPr lang="en-US" dirty="0" smtClean="0"/>
              <a:t>r </a:t>
            </a:r>
            <a:r>
              <a:rPr lang="en-US" dirty="0"/>
              <a:t>example</a:t>
            </a:r>
            <a:r>
              <a:rPr lang="en-US" dirty="0" smtClean="0"/>
              <a:t>: an alarm will sound if there is an </a:t>
            </a:r>
            <a:r>
              <a:rPr lang="en-US" dirty="0"/>
              <a:t>empty bag of </a:t>
            </a:r>
            <a:r>
              <a:rPr lang="en-US" dirty="0" smtClean="0"/>
              <a:t>medication or air in the tubing inside the medication administration pump</a:t>
            </a:r>
          </a:p>
          <a:p>
            <a:endParaRPr lang="en-US" dirty="0" smtClean="0"/>
          </a:p>
          <a:p>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descr="BU00527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88" y="2713332"/>
            <a:ext cx="2232255" cy="1844226"/>
          </a:xfrm>
          <a:prstGeom prst="rect">
            <a:avLst/>
          </a:prstGeom>
        </p:spPr>
      </p:pic>
      <p:sp>
        <p:nvSpPr>
          <p:cNvPr id="5" name="TextBox 4"/>
          <p:cNvSpPr txBox="1"/>
          <p:nvPr/>
        </p:nvSpPr>
        <p:spPr>
          <a:xfrm>
            <a:off x="6277150" y="3443501"/>
            <a:ext cx="2366641" cy="369332"/>
          </a:xfrm>
          <a:prstGeom prst="rect">
            <a:avLst/>
          </a:prstGeom>
          <a:noFill/>
        </p:spPr>
        <p:txBody>
          <a:bodyPr wrap="none" rtlCol="0">
            <a:spAutoFit/>
          </a:bodyPr>
          <a:lstStyle/>
          <a:p>
            <a:r>
              <a:rPr lang="en-US" dirty="0" smtClean="0">
                <a:solidFill>
                  <a:schemeClr val="accent1"/>
                </a:solidFill>
                <a:sym typeface="Wingdings"/>
              </a:rPr>
              <a:t> </a:t>
            </a:r>
            <a:r>
              <a:rPr lang="en-US" dirty="0" smtClean="0">
                <a:solidFill>
                  <a:schemeClr val="accent1"/>
                </a:solidFill>
              </a:rPr>
              <a:t>Click here to listen</a:t>
            </a:r>
            <a:endParaRPr lang="en-US" dirty="0">
              <a:solidFill>
                <a:schemeClr val="accent1"/>
              </a:solidFill>
            </a:endParaRPr>
          </a:p>
        </p:txBody>
      </p:sp>
      <p:pic>
        <p:nvPicPr>
          <p:cNvPr id="7" name="drugm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1315" y="3124200"/>
            <a:ext cx="609600" cy="609600"/>
          </a:xfrm>
          <a:prstGeom prst="rect">
            <a:avLst/>
          </a:prstGeom>
        </p:spPr>
      </p:pic>
    </p:spTree>
    <p:extLst>
      <p:ext uri="{BB962C8B-B14F-4D97-AF65-F5344CB8AC3E}">
        <p14:creationId xmlns:p14="http://schemas.microsoft.com/office/powerpoint/2010/main" val="3690019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577</TotalTime>
  <Words>939</Words>
  <Application>Microsoft Office PowerPoint</Application>
  <PresentationFormat>On-screen Show (4:3)</PresentationFormat>
  <Paragraphs>86</Paragraphs>
  <Slides>16</Slides>
  <Notes>2</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Book Antiqua</vt:lpstr>
      <vt:lpstr>Calibri</vt:lpstr>
      <vt:lpstr>Wingdings</vt:lpstr>
      <vt:lpstr>Wingdings 2</vt:lpstr>
      <vt:lpstr>Habitat</vt:lpstr>
      <vt:lpstr>Alarm Sound Tutorial</vt:lpstr>
      <vt:lpstr>Instructions</vt:lpstr>
      <vt:lpstr>Instructions</vt:lpstr>
      <vt:lpstr>Alarm Sounds</vt:lpstr>
      <vt:lpstr>Alarm Sounds: Cardiovascular</vt:lpstr>
      <vt:lpstr>Alarm Sounds: Oxygen</vt:lpstr>
      <vt:lpstr>Alarm Sounds: Temperature</vt:lpstr>
      <vt:lpstr>Alarm Sounds: Ventilation</vt:lpstr>
      <vt:lpstr>Alarm Sounds: Drug Delivery</vt:lpstr>
      <vt:lpstr>Alarm Sounds: Power Failure</vt:lpstr>
      <vt:lpstr>Alarm Sounds: Perfusion</vt:lpstr>
      <vt:lpstr>General Alarm</vt:lpstr>
      <vt:lpstr>Patients</vt:lpstr>
      <vt:lpstr>Joe Smith</vt:lpstr>
      <vt:lpstr>Sally Reeves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Alarm Sound Tutorial</dc:title>
  <dc:creator>Danielle Bodzin</dc:creator>
  <cp:lastModifiedBy>Richard McNeer</cp:lastModifiedBy>
  <cp:revision>21</cp:revision>
  <dcterms:created xsi:type="dcterms:W3CDTF">2016-09-21T15:10:45Z</dcterms:created>
  <dcterms:modified xsi:type="dcterms:W3CDTF">2016-10-20T15:53:58Z</dcterms:modified>
</cp:coreProperties>
</file>