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7" r:id="rId2"/>
    <p:sldId id="259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20BC71-8D95-4EC9-4737-70C32331EA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EB9462-2CD8-E4F4-2B6F-334E55DE58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E45ECC-AA70-C608-5F7F-6E94494E14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025D5-3819-4A7F-B7B3-CD78CA6E6876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42CDAE-82E5-79D1-BB6A-1991239748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48F695-3B83-3DB1-98CE-37A600F8F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E389-710D-433F-8851-D0257137F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9759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FFE325-5996-04E4-2737-5CA21B1B86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4D83D8-CB24-4160-85D4-6A022BC229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9DEF84-DF1D-BBA9-BEA4-E77AB9D62F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025D5-3819-4A7F-B7B3-CD78CA6E6876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263945-C218-B995-F21F-A56CD15E1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DB5A07-6EA8-032E-BA61-47B595DB8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E389-710D-433F-8851-D0257137F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109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11C5315-E0AC-EF5F-AF31-AA490290F8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E5E554-B2E3-7755-C8CB-5A824D2E59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8154B8-CA41-F38A-7A49-041164C494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025D5-3819-4A7F-B7B3-CD78CA6E6876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18222C-63C7-4099-0ACF-B6466BD10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BABB55-02AB-37CC-CD50-D9DD166F1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E389-710D-433F-8851-D0257137F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013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7F35F-C20F-162A-E5D4-647BDC78CC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7E0B08-CE8F-4A44-9A3A-A02731B071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B37242-4BE6-125F-EB61-96166C45F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025D5-3819-4A7F-B7B3-CD78CA6E6876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3044FF-19A5-1B13-411F-2C2621152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BD609D-6D06-6E76-BE3B-E2723A0B0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E389-710D-433F-8851-D0257137F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013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F770D-7BF8-C2A7-FFA1-A3444D6AF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3907DF-A776-B51A-4CF2-09B358E3E3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3C6237-6D87-AA08-C857-413C384E82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025D5-3819-4A7F-B7B3-CD78CA6E6876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E5FA8B-548A-FC3C-D938-D1AFEED8D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9C6052-A6B9-0018-982C-0D203523D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E389-710D-433F-8851-D0257137F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862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15375A-B93F-26C7-C872-BE433AA867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821707-9207-4858-A24E-B751D1E32C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03154C-2B51-ACB0-12E1-FF8CA44294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FDE7C2-C149-C6C0-6C39-DCF8F92109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025D5-3819-4A7F-B7B3-CD78CA6E6876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DDBAF8-2B45-B25B-F9E0-FFA66F52FB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BDEF10-7C88-BE73-C6FF-7E69DBF32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E389-710D-433F-8851-D0257137F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555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7A47CB-710F-582D-5914-7B2EB119CA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6E974A-2D64-6D15-2F70-64982EDA21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A33C99-311D-C6CE-E763-8E5A8C6DE8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B0EB5C6-E2EB-BEB7-02BA-BF33847E5E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CC9C9DD-907C-F88B-AD4E-AFBCAC8F42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2C4DDA5-8BB5-223D-0EA9-17F87F0CB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025D5-3819-4A7F-B7B3-CD78CA6E6876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CBD8F40-C8C8-3BC7-019D-E6A94C0CF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56A8B2A-A21F-6F76-1F37-00BD21517C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E389-710D-433F-8851-D0257137F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921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D25637-6291-CC83-1781-2F0E77690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4415EAE-108B-0C0D-6958-CEDAD0174E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025D5-3819-4A7F-B7B3-CD78CA6E6876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BF97E6-1586-30B2-C7E9-B910D601A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C69455-0CFC-6F0E-403E-403F334F80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E389-710D-433F-8851-D0257137F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940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5B6C8AF-A110-9149-368D-6D2634A39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025D5-3819-4A7F-B7B3-CD78CA6E6876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9745E44-1174-A4FF-D631-DCD6F906D3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B92A6D-791C-88CC-3218-7AB0696D4A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E389-710D-433F-8851-D0257137F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590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3D982A-1711-D461-EAAA-43689C3014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51754E-FF9C-B348-E105-314CC618D2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888BAF-D328-066F-0DA5-C5E54DE098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BD9E00-97C2-9FA9-55D9-25D2B17DD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025D5-3819-4A7F-B7B3-CD78CA6E6876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E1BFB6-6A46-B3E3-1A5E-6E8702A76B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22B964-CF30-F3A7-6A88-EA053683A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E389-710D-433F-8851-D0257137F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956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04FBBC-E63E-4A8D-44DB-9BD21C553C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153248A-404F-3029-3FF6-1ECCF8C2E3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70EAD1-1585-BD34-93C7-6916C4A985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2C0B4C-487D-820A-1E92-0F38CE93F1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025D5-3819-4A7F-B7B3-CD78CA6E6876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0A688B-2BF5-E3B0-BBC1-CD8CDCC294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8129BC-3134-F3C7-124F-402AFE8A3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E389-710D-433F-8851-D0257137F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289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7460926-4C0F-D4B7-73D6-8046C3DD1E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6E93DB-012A-9838-792C-DCBADB7271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3AD790-82E2-3E7C-9A00-6ED7240368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5025D5-3819-4A7F-B7B3-CD78CA6E6876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DCB94F-D022-1695-8C23-EBADF2FFA4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24BACC-6999-D3D9-CEA5-568959A3A1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75E389-710D-433F-8851-D0257137F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983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56C6C2-2892-60EC-E657-DB337A062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chemeClr val="accent1"/>
                </a:solidFill>
              </a:rPr>
              <a:t>An Immunological and Biomechanical Comparison of PEEK-Zeolite and PEEK Interbody Fusion Devices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0E26A9-6786-EC7E-EB7A-D81725B4B4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76424"/>
            <a:ext cx="10515600" cy="4075783"/>
          </a:xfrm>
        </p:spPr>
        <p:txBody>
          <a:bodyPr>
            <a:normAutofit/>
          </a:bodyPr>
          <a:lstStyle/>
          <a:p>
            <a:r>
              <a:rPr lang="en-US" sz="2400" dirty="0"/>
              <a:t>Laboratory study comparing PEEK-zeolite and PEEK interbody fusion devices using a cervical ovine model</a:t>
            </a:r>
          </a:p>
          <a:p>
            <a:r>
              <a:rPr lang="en-US" sz="2400" dirty="0"/>
              <a:t>PEEK-zeolite is hypothesized to result in a reduced inflammatory response and to improve osseointegration</a:t>
            </a:r>
          </a:p>
          <a:p>
            <a:r>
              <a:rPr lang="en-US" sz="2400" dirty="0"/>
              <a:t>Each sheep received both a PEEK and PEEK-zeolite implant; the cervical level (C3-4 or C5-6) was randomly assigned to the implant</a:t>
            </a:r>
          </a:p>
          <a:p>
            <a:r>
              <a:rPr lang="en-US" sz="2400" dirty="0"/>
              <a:t>Immunological, biomechanical, and radiographic analyses were performed using data from two survival groups (12- and 26-weeks post implantation)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109269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8760B3-6609-EFB3-76BC-CA53EA714C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solidFill>
                  <a:schemeClr val="accent1"/>
                </a:solidFill>
              </a:rPr>
              <a:t>Immunological Findings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C36EAA-F846-DF48-6EC2-69B496BCDA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83029"/>
            <a:ext cx="10918371" cy="4351338"/>
          </a:xfrm>
        </p:spPr>
        <p:txBody>
          <a:bodyPr>
            <a:normAutofit/>
          </a:bodyPr>
          <a:lstStyle/>
          <a:p>
            <a:r>
              <a:rPr lang="en-US" sz="2400" dirty="0"/>
              <a:t>Compared to PEEK, PEEK-zeolite elicited a reduced pro-inflammatory response as measured by local tissue levels of interleukin-1β and interleukin-6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105DB25-BDC8-935F-A381-90EA881233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4901" y="2403767"/>
            <a:ext cx="7422198" cy="3825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59203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8760B3-6609-EFB3-76BC-CA53EA714C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solidFill>
                  <a:schemeClr val="accent1"/>
                </a:solidFill>
              </a:rPr>
              <a:t>Biomechanical and Radiographic Findings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C36EAA-F846-DF48-6EC2-69B496BCDA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5588"/>
            <a:ext cx="10515600" cy="4351338"/>
          </a:xfrm>
        </p:spPr>
        <p:txBody>
          <a:bodyPr/>
          <a:lstStyle/>
          <a:p>
            <a:r>
              <a:rPr lang="en-US" dirty="0"/>
              <a:t>Range of motion in flexion-extension, lateral bending and axial torsion was similar for both PEEK-zeolite and PEEK implants at both 12 weeks and 26 weeks</a:t>
            </a:r>
          </a:p>
          <a:p>
            <a:r>
              <a:rPr lang="en-US" dirty="0"/>
              <a:t>Radiographic assessments of fusion, bone formation and bone implant interface were also similar at both timepoints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62DE0A6-0810-0069-5941-B1806938DDFB}"/>
              </a:ext>
            </a:extLst>
          </p:cNvPr>
          <p:cNvSpPr txBox="1">
            <a:spLocks/>
          </p:cNvSpPr>
          <p:nvPr/>
        </p:nvSpPr>
        <p:spPr>
          <a:xfrm>
            <a:off x="838200" y="38449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>
                <a:solidFill>
                  <a:schemeClr val="accent1"/>
                </a:solidFill>
              </a:rPr>
              <a:t>Conclusion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B8A5647-B0F9-EDBC-FFFD-CAC70E19F8BB}"/>
              </a:ext>
            </a:extLst>
          </p:cNvPr>
          <p:cNvSpPr txBox="1">
            <a:spLocks/>
          </p:cNvSpPr>
          <p:nvPr/>
        </p:nvSpPr>
        <p:spPr>
          <a:xfrm>
            <a:off x="939800" y="5005388"/>
            <a:ext cx="10515600" cy="14874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PEEK-zeolite is substantially equivalent to PEEK with regard to flexibility and fusion grade but elicits a decreased pro-inflammatory response</a:t>
            </a:r>
          </a:p>
        </p:txBody>
      </p:sp>
    </p:spTree>
    <p:extLst>
      <p:ext uri="{BB962C8B-B14F-4D97-AF65-F5344CB8AC3E}">
        <p14:creationId xmlns:p14="http://schemas.microsoft.com/office/powerpoint/2010/main" val="24927498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</TotalTime>
  <Words>175</Words>
  <Application>Microsoft Office PowerPoint</Application>
  <PresentationFormat>Widescreen</PresentationFormat>
  <Paragraphs>12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An Immunological and Biomechanical Comparison of PEEK-Zeolite and PEEK Interbody Fusion Devices</vt:lpstr>
      <vt:lpstr>Immunological Findings</vt:lpstr>
      <vt:lpstr>Biomechanical and Radiographic Findings</vt:lpstr>
    </vt:vector>
  </TitlesOfParts>
  <Company>Allegheny Health Network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Immunological and Biomechanical Comparison of PEEK-Zeolite and PEEK Interbody Fusion Devices</dc:title>
  <dc:creator>Vyas, Praveer He/Him (AHN)</dc:creator>
  <cp:lastModifiedBy>Vyas, Praveer He/Him (AHN)</cp:lastModifiedBy>
  <cp:revision>4</cp:revision>
  <dcterms:created xsi:type="dcterms:W3CDTF">2023-01-18T22:06:10Z</dcterms:created>
  <dcterms:modified xsi:type="dcterms:W3CDTF">2023-01-18T22:28:20Z</dcterms:modified>
</cp:coreProperties>
</file>