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6" r:id="rId4"/>
  </p:sldIdLst>
  <p:sldSz cx="6858000" cy="9144000" type="letter"/>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2" autoAdjust="0"/>
    <p:restoredTop sz="94660"/>
  </p:normalViewPr>
  <p:slideViewPr>
    <p:cSldViewPr snapToGrid="0">
      <p:cViewPr varScale="1">
        <p:scale>
          <a:sx n="98" d="100"/>
          <a:sy n="98" d="100"/>
        </p:scale>
        <p:origin x="319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charts/_rels/chart1.xml.rels><?xml version="1.0" encoding="UTF-8" standalone="yes"?>
<Relationships xmlns="http://schemas.openxmlformats.org/package/2006/relationships"><Relationship Id="rId2" Type="http://schemas.openxmlformats.org/officeDocument/2006/relationships/oleObject" Target="file:///C:\DEM\manuscripts\methadone\methadone%20calibration.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3" Type="http://schemas.openxmlformats.org/officeDocument/2006/relationships/oleObject" Target="file:///C:\Methadone\Methadone%202021.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Methadone\Methadone%202021.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07668135685"/>
          <c:y val="4.8504042493184199E-2"/>
          <c:w val="0.80011098212419995"/>
          <c:h val="0.75429573657986304"/>
        </c:manualLayout>
      </c:layout>
      <c:scatterChart>
        <c:scatterStyle val="lineMarker"/>
        <c:varyColors val="0"/>
        <c:ser>
          <c:idx val="0"/>
          <c:order val="0"/>
          <c:tx>
            <c:strRef>
              <c:f>'2017-06-09'!$J$3</c:f>
              <c:strCache>
                <c:ptCount val="1"/>
                <c:pt idx="0">
                  <c:v>259 nm</c:v>
                </c:pt>
              </c:strCache>
            </c:strRef>
          </c:tx>
          <c:spPr>
            <a:ln w="25400" cap="rnd">
              <a:noFill/>
              <a:round/>
            </a:ln>
            <a:effectLst/>
          </c:spPr>
          <c:marker>
            <c:symbol val="triangle"/>
            <c:size val="7"/>
            <c:spPr>
              <a:solidFill>
                <a:srgbClr val="44546A">
                  <a:lumMod val="40000"/>
                  <a:lumOff val="60000"/>
                </a:srgbClr>
              </a:solidFill>
              <a:ln w="15875">
                <a:solidFill>
                  <a:srgbClr val="0000FF"/>
                </a:solidFill>
              </a:ln>
              <a:effectLst/>
            </c:spPr>
          </c:marker>
          <c:trendline>
            <c:spPr>
              <a:ln w="19050">
                <a:solidFill>
                  <a:srgbClr val="0000FF"/>
                </a:solidFill>
                <a:prstDash val="sysDash"/>
              </a:ln>
            </c:spPr>
            <c:trendlineType val="linear"/>
            <c:dispRSqr val="0"/>
            <c:dispEq val="0"/>
          </c:trendline>
          <c:xVal>
            <c:numRef>
              <c:f>'2017-06-09'!$G$4:$G$7</c:f>
              <c:numCache>
                <c:formatCode>0.000</c:formatCode>
                <c:ptCount val="4"/>
                <c:pt idx="0">
                  <c:v>0</c:v>
                </c:pt>
                <c:pt idx="1">
                  <c:v>0.3109951845906902</c:v>
                </c:pt>
                <c:pt idx="2">
                  <c:v>0.6233035085955565</c:v>
                </c:pt>
                <c:pt idx="3">
                  <c:v>1.2447719577773353</c:v>
                </c:pt>
              </c:numCache>
            </c:numRef>
          </c:xVal>
          <c:yVal>
            <c:numRef>
              <c:f>'2017-06-09'!$J$4:$J$7</c:f>
              <c:numCache>
                <c:formatCode>0.000</c:formatCode>
                <c:ptCount val="4"/>
                <c:pt idx="0">
                  <c:v>1E-3</c:v>
                </c:pt>
                <c:pt idx="1">
                  <c:v>0.59899999999999998</c:v>
                </c:pt>
                <c:pt idx="2">
                  <c:v>1.1779999999999999</c:v>
                </c:pt>
                <c:pt idx="3">
                  <c:v>2.3119999999999998</c:v>
                </c:pt>
              </c:numCache>
            </c:numRef>
          </c:yVal>
          <c:smooth val="0"/>
          <c:extLst>
            <c:ext xmlns:c16="http://schemas.microsoft.com/office/drawing/2014/chart" uri="{C3380CC4-5D6E-409C-BE32-E72D297353CC}">
              <c16:uniqueId val="{00000000-0681-414A-8757-84A7976A1BBE}"/>
            </c:ext>
          </c:extLst>
        </c:ser>
        <c:ser>
          <c:idx val="1"/>
          <c:order val="1"/>
          <c:tx>
            <c:strRef>
              <c:f>'2017-06-09'!$I$3</c:f>
              <c:strCache>
                <c:ptCount val="1"/>
                <c:pt idx="0">
                  <c:v>265 nm</c:v>
                </c:pt>
              </c:strCache>
            </c:strRef>
          </c:tx>
          <c:spPr>
            <a:ln w="25400" cap="rnd">
              <a:noFill/>
              <a:round/>
            </a:ln>
            <a:effectLst/>
          </c:spPr>
          <c:marker>
            <c:symbol val="square"/>
            <c:size val="7"/>
            <c:spPr>
              <a:solidFill>
                <a:srgbClr val="ED7D31">
                  <a:lumMod val="40000"/>
                  <a:lumOff val="60000"/>
                </a:srgbClr>
              </a:solidFill>
              <a:ln w="15875">
                <a:solidFill>
                  <a:srgbClr val="C00000"/>
                </a:solidFill>
              </a:ln>
              <a:effectLst/>
            </c:spPr>
          </c:marker>
          <c:trendline>
            <c:spPr>
              <a:ln w="19050">
                <a:solidFill>
                  <a:srgbClr val="C00000"/>
                </a:solidFill>
                <a:prstDash val="dash"/>
              </a:ln>
            </c:spPr>
            <c:trendlineType val="linear"/>
            <c:dispRSqr val="0"/>
            <c:dispEq val="0"/>
          </c:trendline>
          <c:trendline>
            <c:spPr>
              <a:ln w="19050">
                <a:solidFill>
                  <a:srgbClr val="C00000"/>
                </a:solidFill>
                <a:prstDash val="dash"/>
              </a:ln>
            </c:spPr>
            <c:trendlineType val="linear"/>
            <c:dispRSqr val="0"/>
            <c:dispEq val="0"/>
          </c:trendline>
          <c:xVal>
            <c:numRef>
              <c:f>'2017-06-09'!$G$4:$G$7</c:f>
              <c:numCache>
                <c:formatCode>0.000</c:formatCode>
                <c:ptCount val="4"/>
                <c:pt idx="0">
                  <c:v>0</c:v>
                </c:pt>
                <c:pt idx="1">
                  <c:v>0.3109951845906902</c:v>
                </c:pt>
                <c:pt idx="2">
                  <c:v>0.6233035085955565</c:v>
                </c:pt>
                <c:pt idx="3">
                  <c:v>1.2447719577773353</c:v>
                </c:pt>
              </c:numCache>
            </c:numRef>
          </c:xVal>
          <c:yVal>
            <c:numRef>
              <c:f>'2017-06-09'!$I$4:$I$7</c:f>
              <c:numCache>
                <c:formatCode>0.000</c:formatCode>
                <c:ptCount val="4"/>
                <c:pt idx="0">
                  <c:v>2E-3</c:v>
                </c:pt>
                <c:pt idx="1">
                  <c:v>0.58099999999999996</c:v>
                </c:pt>
                <c:pt idx="2">
                  <c:v>1.149</c:v>
                </c:pt>
                <c:pt idx="3">
                  <c:v>2.274</c:v>
                </c:pt>
              </c:numCache>
            </c:numRef>
          </c:yVal>
          <c:smooth val="0"/>
          <c:extLst>
            <c:ext xmlns:c16="http://schemas.microsoft.com/office/drawing/2014/chart" uri="{C3380CC4-5D6E-409C-BE32-E72D297353CC}">
              <c16:uniqueId val="{00000003-0681-414A-8757-84A7976A1BBE}"/>
            </c:ext>
          </c:extLst>
        </c:ser>
        <c:ser>
          <c:idx val="2"/>
          <c:order val="2"/>
          <c:tx>
            <c:strRef>
              <c:f>'2017-06-09'!$H$3</c:f>
              <c:strCache>
                <c:ptCount val="1"/>
                <c:pt idx="0">
                  <c:v>292 nm</c:v>
                </c:pt>
              </c:strCache>
            </c:strRef>
          </c:tx>
          <c:spPr>
            <a:ln w="25400" cap="rnd">
              <a:noFill/>
              <a:round/>
            </a:ln>
            <a:effectLst/>
          </c:spPr>
          <c:marker>
            <c:symbol val="circle"/>
            <c:size val="7"/>
            <c:spPr>
              <a:solidFill>
                <a:schemeClr val="tx1"/>
              </a:solidFill>
              <a:ln w="9525">
                <a:noFill/>
              </a:ln>
              <a:effectLst/>
            </c:spPr>
          </c:marker>
          <c:trendline>
            <c:name>259 nm</c:name>
            <c:spPr>
              <a:ln w="19050" cap="rnd">
                <a:solidFill>
                  <a:sysClr val="windowText" lastClr="000000"/>
                </a:solidFill>
                <a:prstDash val="solid"/>
              </a:ln>
              <a:effectLst/>
            </c:spPr>
            <c:trendlineType val="linear"/>
            <c:dispRSqr val="0"/>
            <c:dispEq val="0"/>
          </c:trendline>
          <c:xVal>
            <c:numRef>
              <c:f>'2017-06-09'!$G$4:$G$7</c:f>
              <c:numCache>
                <c:formatCode>0.000</c:formatCode>
                <c:ptCount val="4"/>
                <c:pt idx="0">
                  <c:v>0</c:v>
                </c:pt>
                <c:pt idx="1">
                  <c:v>0.3109951845906902</c:v>
                </c:pt>
                <c:pt idx="2">
                  <c:v>0.6233035085955565</c:v>
                </c:pt>
                <c:pt idx="3">
                  <c:v>1.2447719577773353</c:v>
                </c:pt>
              </c:numCache>
            </c:numRef>
          </c:xVal>
          <c:yVal>
            <c:numRef>
              <c:f>'2017-06-09'!$H$4:$H$7</c:f>
              <c:numCache>
                <c:formatCode>0.000</c:formatCode>
                <c:ptCount val="4"/>
                <c:pt idx="0">
                  <c:v>0</c:v>
                </c:pt>
                <c:pt idx="1">
                  <c:v>0.48799999999999999</c:v>
                </c:pt>
                <c:pt idx="2">
                  <c:v>0.96299999999999997</c:v>
                </c:pt>
                <c:pt idx="3">
                  <c:v>1.8959999999999999</c:v>
                </c:pt>
              </c:numCache>
            </c:numRef>
          </c:yVal>
          <c:smooth val="0"/>
          <c:extLst>
            <c:ext xmlns:c16="http://schemas.microsoft.com/office/drawing/2014/chart" uri="{C3380CC4-5D6E-409C-BE32-E72D297353CC}">
              <c16:uniqueId val="{00000005-0681-414A-8757-84A7976A1BBE}"/>
            </c:ext>
          </c:extLst>
        </c:ser>
        <c:dLbls>
          <c:showLegendKey val="0"/>
          <c:showVal val="0"/>
          <c:showCatName val="0"/>
          <c:showSerName val="0"/>
          <c:showPercent val="0"/>
          <c:showBubbleSize val="0"/>
        </c:dLbls>
        <c:axId val="232528064"/>
        <c:axId val="232528640"/>
      </c:scatterChart>
      <c:valAx>
        <c:axId val="232528064"/>
        <c:scaling>
          <c:orientation val="minMax"/>
          <c:max val="1.3"/>
          <c:min val="0"/>
        </c:scaling>
        <c:delete val="0"/>
        <c:axPos val="b"/>
        <c:title>
          <c:tx>
            <c:rich>
              <a:bodyPr rot="0" spcFirstLastPara="1" vertOverflow="ellipsis" vert="horz" wrap="square" anchor="ctr" anchorCtr="1"/>
              <a:lstStyle/>
              <a:p>
                <a:pPr>
                  <a:defRPr sz="1600" b="0" i="0" u="none" strike="noStrike" kern="1200" baseline="0">
                    <a:solidFill>
                      <a:schemeClr val="tx1"/>
                    </a:solidFill>
                    <a:latin typeface="Arial" charset="0"/>
                    <a:ea typeface="+mn-ea"/>
                    <a:cs typeface="+mn-cs"/>
                  </a:defRPr>
                </a:pPr>
                <a:r>
                  <a:rPr lang="en-US" sz="1600"/>
                  <a:t>Methadone Concentration (mg/mL)</a:t>
                </a:r>
              </a:p>
            </c:rich>
          </c:tx>
          <c:layout>
            <c:manualLayout>
              <c:xMode val="edge"/>
              <c:yMode val="edge"/>
              <c:x val="0.27337570096965025"/>
              <c:y val="0.90965278403448369"/>
            </c:manualLayout>
          </c:layout>
          <c:overlay val="0"/>
          <c:spPr>
            <a:noFill/>
            <a:ln>
              <a:noFill/>
            </a:ln>
            <a:effectLst/>
          </c:spPr>
        </c:title>
        <c:numFmt formatCode="0.00" sourceLinked="0"/>
        <c:majorTickMark val="cross"/>
        <c:minorTickMark val="in"/>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charset="0"/>
                <a:ea typeface="+mn-ea"/>
                <a:cs typeface="+mn-cs"/>
              </a:defRPr>
            </a:pPr>
            <a:endParaRPr lang="en-US"/>
          </a:p>
        </c:txPr>
        <c:crossAx val="232528640"/>
        <c:crosses val="autoZero"/>
        <c:crossBetween val="midCat"/>
        <c:majorUnit val="0.2"/>
        <c:minorUnit val="0.1"/>
      </c:valAx>
      <c:valAx>
        <c:axId val="232528640"/>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solidFill>
                    <a:latin typeface="Arial" charset="0"/>
                    <a:ea typeface="+mn-ea"/>
                    <a:cs typeface="+mn-cs"/>
                  </a:defRPr>
                </a:pPr>
                <a:r>
                  <a:rPr lang="en-US" sz="1600" b="0"/>
                  <a:t>Absorbance</a:t>
                </a:r>
              </a:p>
            </c:rich>
          </c:tx>
          <c:layout>
            <c:manualLayout>
              <c:xMode val="edge"/>
              <c:yMode val="edge"/>
              <c:x val="1.7309661678737799E-2"/>
              <c:y val="0.31299383651875001"/>
            </c:manualLayout>
          </c:layout>
          <c:overlay val="0"/>
          <c:spPr>
            <a:noFill/>
            <a:ln>
              <a:noFill/>
            </a:ln>
            <a:effectLst/>
          </c:spPr>
        </c:title>
        <c:numFmt formatCode="0.0" sourceLinked="0"/>
        <c:majorTickMark val="cross"/>
        <c:minorTickMark val="in"/>
        <c:tickLblPos val="nextTo"/>
        <c:spPr>
          <a:noFill/>
          <a:ln w="9525" cap="flat" cmpd="sng" algn="ctr">
            <a:solidFill>
              <a:sysClr val="windowText" lastClr="000000"/>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Arial" charset="0"/>
                <a:ea typeface="+mn-ea"/>
                <a:cs typeface="+mn-cs"/>
              </a:defRPr>
            </a:pPr>
            <a:endParaRPr lang="en-US"/>
          </a:p>
        </c:txPr>
        <c:crossAx val="232528064"/>
        <c:crosses val="autoZero"/>
        <c:crossBetween val="midCat"/>
        <c:minorUnit val="0.25"/>
      </c:valAx>
      <c:spPr>
        <a:noFill/>
        <a:ln>
          <a:noFill/>
        </a:ln>
        <a:effectLst/>
      </c:spPr>
    </c:plotArea>
    <c:legend>
      <c:legendPos val="r"/>
      <c:legendEntry>
        <c:idx val="3"/>
        <c:delete val="1"/>
      </c:legendEntry>
      <c:layout>
        <c:manualLayout>
          <c:xMode val="edge"/>
          <c:yMode val="edge"/>
          <c:x val="0.176206684385528"/>
          <c:y val="4.2247624021357899E-2"/>
          <c:w val="0.2211094962869033"/>
          <c:h val="0.26161997673686432"/>
        </c:manualLayout>
      </c:layout>
      <c:overlay val="1"/>
      <c:txPr>
        <a:bodyPr/>
        <a:lstStyle/>
        <a:p>
          <a:pPr>
            <a:defRPr sz="1600"/>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baseline="0">
          <a:solidFill>
            <a:schemeClr val="tx1"/>
          </a:solidFill>
          <a:latin typeface="Arial"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25400" cap="rnd">
              <a:noFill/>
              <a:round/>
            </a:ln>
            <a:effectLst/>
          </c:spPr>
          <c:marker>
            <c:symbol val="circle"/>
            <c:size val="6"/>
            <c:spPr>
              <a:solidFill>
                <a:schemeClr val="tx1"/>
              </a:solidFill>
              <a:ln w="9525">
                <a:noFill/>
              </a:ln>
              <a:effectLst/>
            </c:spPr>
          </c:marker>
          <c:trendline>
            <c:spPr>
              <a:ln w="19050" cap="rnd">
                <a:solidFill>
                  <a:schemeClr val="tx1"/>
                </a:solidFill>
                <a:prstDash val="solid"/>
              </a:ln>
              <a:effectLst/>
            </c:spPr>
            <c:trendlineType val="linear"/>
            <c:backward val="35"/>
            <c:dispRSqr val="0"/>
            <c:dispEq val="0"/>
          </c:trendline>
          <c:xVal>
            <c:numRef>
              <c:f>'2021-12-05'!$C$19:$C$28</c:f>
              <c:numCache>
                <c:formatCode>0</c:formatCode>
                <c:ptCount val="10"/>
                <c:pt idx="0">
                  <c:v>35</c:v>
                </c:pt>
                <c:pt idx="1">
                  <c:v>45</c:v>
                </c:pt>
                <c:pt idx="2">
                  <c:v>60</c:v>
                </c:pt>
                <c:pt idx="3">
                  <c:v>75</c:v>
                </c:pt>
                <c:pt idx="4">
                  <c:v>80</c:v>
                </c:pt>
                <c:pt idx="5">
                  <c:v>90</c:v>
                </c:pt>
                <c:pt idx="6">
                  <c:v>92</c:v>
                </c:pt>
                <c:pt idx="7">
                  <c:v>110</c:v>
                </c:pt>
                <c:pt idx="8">
                  <c:v>120</c:v>
                </c:pt>
                <c:pt idx="9">
                  <c:v>155</c:v>
                </c:pt>
              </c:numCache>
            </c:numRef>
          </c:xVal>
          <c:yVal>
            <c:numRef>
              <c:f>'2021-12-05'!$O$19:$O$28</c:f>
              <c:numCache>
                <c:formatCode>0.0</c:formatCode>
                <c:ptCount val="10"/>
                <c:pt idx="0">
                  <c:v>31.198187971808245</c:v>
                </c:pt>
                <c:pt idx="1">
                  <c:v>40.241845727911517</c:v>
                </c:pt>
                <c:pt idx="2">
                  <c:v>57.542756217848215</c:v>
                </c:pt>
                <c:pt idx="3">
                  <c:v>71.235854716509536</c:v>
                </c:pt>
                <c:pt idx="4">
                  <c:v>75.863545809097488</c:v>
                </c:pt>
                <c:pt idx="5">
                  <c:v>82.124539640245914</c:v>
                </c:pt>
                <c:pt idx="6">
                  <c:v>91.379921825421846</c:v>
                </c:pt>
                <c:pt idx="7">
                  <c:v>108.64021905073243</c:v>
                </c:pt>
                <c:pt idx="8">
                  <c:v>116.62525466147244</c:v>
                </c:pt>
                <c:pt idx="9">
                  <c:v>145.57100875040501</c:v>
                </c:pt>
              </c:numCache>
            </c:numRef>
          </c:yVal>
          <c:smooth val="0"/>
          <c:extLst>
            <c:ext xmlns:c16="http://schemas.microsoft.com/office/drawing/2014/chart" uri="{C3380CC4-5D6E-409C-BE32-E72D297353CC}">
              <c16:uniqueId val="{00000001-3561-4430-B527-F383D54A6956}"/>
            </c:ext>
          </c:extLst>
        </c:ser>
        <c:dLbls>
          <c:showLegendKey val="0"/>
          <c:showVal val="0"/>
          <c:showCatName val="0"/>
          <c:showSerName val="0"/>
          <c:showPercent val="0"/>
          <c:showBubbleSize val="0"/>
        </c:dLbls>
        <c:axId val="1263497359"/>
        <c:axId val="1263500271"/>
      </c:scatterChart>
      <c:valAx>
        <c:axId val="1263497359"/>
        <c:scaling>
          <c:orientation val="minMax"/>
          <c:max val="160"/>
          <c:min val="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solidFill>
                      <a:sysClr val="windowText" lastClr="000000"/>
                    </a:solidFill>
                  </a:rPr>
                  <a:t>Prepared Dose (mg)</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out"/>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63500271"/>
        <c:crosses val="autoZero"/>
        <c:crossBetween val="midCat"/>
        <c:minorUnit val="10"/>
      </c:valAx>
      <c:valAx>
        <c:axId val="1263500271"/>
        <c:scaling>
          <c:orientation val="minMax"/>
          <c:max val="160"/>
          <c:min val="0"/>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solidFill>
                      <a:sysClr val="windowText" lastClr="000000"/>
                    </a:solidFill>
                  </a:rPr>
                  <a:t>Measured Dose (mg)</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634973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noFill/>
              <a:round/>
            </a:ln>
            <a:effectLst/>
          </c:spPr>
          <c:marker>
            <c:symbol val="square"/>
            <c:size val="7"/>
            <c:spPr>
              <a:solidFill>
                <a:schemeClr val="tx1"/>
              </a:solidFill>
              <a:ln w="9525">
                <a:noFill/>
              </a:ln>
              <a:effectLst/>
            </c:spPr>
          </c:marker>
          <c:xVal>
            <c:numRef>
              <c:f>'2021-12-05'!$C$19:$C$28</c:f>
              <c:numCache>
                <c:formatCode>0</c:formatCode>
                <c:ptCount val="10"/>
                <c:pt idx="0">
                  <c:v>35</c:v>
                </c:pt>
                <c:pt idx="1">
                  <c:v>45</c:v>
                </c:pt>
                <c:pt idx="2">
                  <c:v>60</c:v>
                </c:pt>
                <c:pt idx="3">
                  <c:v>75</c:v>
                </c:pt>
                <c:pt idx="4">
                  <c:v>80</c:v>
                </c:pt>
                <c:pt idx="5">
                  <c:v>90</c:v>
                </c:pt>
                <c:pt idx="6">
                  <c:v>92</c:v>
                </c:pt>
                <c:pt idx="7">
                  <c:v>110</c:v>
                </c:pt>
                <c:pt idx="8">
                  <c:v>120</c:v>
                </c:pt>
                <c:pt idx="9">
                  <c:v>155</c:v>
                </c:pt>
              </c:numCache>
            </c:numRef>
          </c:xVal>
          <c:yVal>
            <c:numRef>
              <c:f>'2021-12-05'!$N$19:$N$28</c:f>
              <c:numCache>
                <c:formatCode>0.0%</c:formatCode>
                <c:ptCount val="10"/>
                <c:pt idx="0">
                  <c:v>0.89137679919452129</c:v>
                </c:pt>
                <c:pt idx="1">
                  <c:v>0.89426323839803368</c:v>
                </c:pt>
                <c:pt idx="2">
                  <c:v>0.95904593696413698</c:v>
                </c:pt>
                <c:pt idx="3">
                  <c:v>0.94981139622012722</c:v>
                </c:pt>
                <c:pt idx="4">
                  <c:v>0.9482943226137186</c:v>
                </c:pt>
                <c:pt idx="5">
                  <c:v>0.91249488489162123</c:v>
                </c:pt>
                <c:pt idx="6">
                  <c:v>0.99326001984154189</c:v>
                </c:pt>
                <c:pt idx="7">
                  <c:v>0.98763835500665842</c:v>
                </c:pt>
                <c:pt idx="8">
                  <c:v>0.97187712217893707</c:v>
                </c:pt>
                <c:pt idx="9">
                  <c:v>0.93916779838970965</c:v>
                </c:pt>
              </c:numCache>
            </c:numRef>
          </c:yVal>
          <c:smooth val="0"/>
          <c:extLst>
            <c:ext xmlns:c16="http://schemas.microsoft.com/office/drawing/2014/chart" uri="{C3380CC4-5D6E-409C-BE32-E72D297353CC}">
              <c16:uniqueId val="{00000000-6F0F-4155-A214-6A6955CAA064}"/>
            </c:ext>
          </c:extLst>
        </c:ser>
        <c:ser>
          <c:idx val="1"/>
          <c:order val="1"/>
          <c:tx>
            <c:v>mean</c:v>
          </c:tx>
          <c:spPr>
            <a:ln w="19050" cap="rnd">
              <a:solidFill>
                <a:schemeClr val="tx1"/>
              </a:solidFill>
              <a:round/>
            </a:ln>
            <a:effectLst/>
          </c:spPr>
          <c:marker>
            <c:symbol val="none"/>
          </c:marker>
          <c:xVal>
            <c:numRef>
              <c:f>'2021-12-05'!$I$31:$I$32</c:f>
              <c:numCache>
                <c:formatCode>General</c:formatCode>
                <c:ptCount val="2"/>
                <c:pt idx="0">
                  <c:v>30</c:v>
                </c:pt>
                <c:pt idx="1">
                  <c:v>160</c:v>
                </c:pt>
              </c:numCache>
            </c:numRef>
          </c:xVal>
          <c:yVal>
            <c:numRef>
              <c:f>'2021-12-05'!$J$31:$J$32</c:f>
              <c:numCache>
                <c:formatCode>0.0%</c:formatCode>
                <c:ptCount val="2"/>
                <c:pt idx="0">
                  <c:v>0.94472298736990046</c:v>
                </c:pt>
                <c:pt idx="1">
                  <c:v>0.94472298736990046</c:v>
                </c:pt>
              </c:numCache>
            </c:numRef>
          </c:yVal>
          <c:smooth val="0"/>
          <c:extLst>
            <c:ext xmlns:c16="http://schemas.microsoft.com/office/drawing/2014/chart" uri="{C3380CC4-5D6E-409C-BE32-E72D297353CC}">
              <c16:uniqueId val="{00000001-6F0F-4155-A214-6A6955CAA064}"/>
            </c:ext>
          </c:extLst>
        </c:ser>
        <c:ser>
          <c:idx val="2"/>
          <c:order val="2"/>
          <c:tx>
            <c:v>+CI</c:v>
          </c:tx>
          <c:spPr>
            <a:ln w="19050" cap="rnd">
              <a:solidFill>
                <a:schemeClr val="tx1"/>
              </a:solidFill>
              <a:prstDash val="sysDash"/>
              <a:round/>
            </a:ln>
            <a:effectLst/>
          </c:spPr>
          <c:marker>
            <c:symbol val="none"/>
          </c:marker>
          <c:xVal>
            <c:numRef>
              <c:f>'2021-12-05'!$I$31:$I$32</c:f>
              <c:numCache>
                <c:formatCode>General</c:formatCode>
                <c:ptCount val="2"/>
                <c:pt idx="0">
                  <c:v>30</c:v>
                </c:pt>
                <c:pt idx="1">
                  <c:v>160</c:v>
                </c:pt>
              </c:numCache>
            </c:numRef>
          </c:xVal>
          <c:yVal>
            <c:numRef>
              <c:f>'2021-12-05'!$K$31:$K$32</c:f>
              <c:numCache>
                <c:formatCode>0.0%</c:formatCode>
                <c:ptCount val="2"/>
                <c:pt idx="0">
                  <c:v>1.0260776059400494</c:v>
                </c:pt>
                <c:pt idx="1">
                  <c:v>1.0260776059400494</c:v>
                </c:pt>
              </c:numCache>
            </c:numRef>
          </c:yVal>
          <c:smooth val="0"/>
          <c:extLst>
            <c:ext xmlns:c16="http://schemas.microsoft.com/office/drawing/2014/chart" uri="{C3380CC4-5D6E-409C-BE32-E72D297353CC}">
              <c16:uniqueId val="{00000002-6F0F-4155-A214-6A6955CAA064}"/>
            </c:ext>
          </c:extLst>
        </c:ser>
        <c:ser>
          <c:idx val="3"/>
          <c:order val="3"/>
          <c:tx>
            <c:v>-CI</c:v>
          </c:tx>
          <c:spPr>
            <a:ln w="19050" cap="rnd">
              <a:solidFill>
                <a:schemeClr val="tx1"/>
              </a:solidFill>
              <a:prstDash val="sysDash"/>
              <a:round/>
            </a:ln>
            <a:effectLst/>
          </c:spPr>
          <c:marker>
            <c:symbol val="none"/>
          </c:marker>
          <c:xVal>
            <c:numRef>
              <c:f>'2021-12-05'!$I$31:$I$32</c:f>
              <c:numCache>
                <c:formatCode>General</c:formatCode>
                <c:ptCount val="2"/>
                <c:pt idx="0">
                  <c:v>30</c:v>
                </c:pt>
                <c:pt idx="1">
                  <c:v>160</c:v>
                </c:pt>
              </c:numCache>
            </c:numRef>
          </c:xVal>
          <c:yVal>
            <c:numRef>
              <c:f>'2021-12-05'!$L$31:$L$32</c:f>
              <c:numCache>
                <c:formatCode>0.0%</c:formatCode>
                <c:ptCount val="2"/>
                <c:pt idx="0">
                  <c:v>0.86336836879975154</c:v>
                </c:pt>
                <c:pt idx="1">
                  <c:v>0.86336836879975154</c:v>
                </c:pt>
              </c:numCache>
            </c:numRef>
          </c:yVal>
          <c:smooth val="0"/>
          <c:extLst>
            <c:ext xmlns:c16="http://schemas.microsoft.com/office/drawing/2014/chart" uri="{C3380CC4-5D6E-409C-BE32-E72D297353CC}">
              <c16:uniqueId val="{00000003-6F0F-4155-A214-6A6955CAA064}"/>
            </c:ext>
          </c:extLst>
        </c:ser>
        <c:dLbls>
          <c:showLegendKey val="0"/>
          <c:showVal val="0"/>
          <c:showCatName val="0"/>
          <c:showSerName val="0"/>
          <c:showPercent val="0"/>
          <c:showBubbleSize val="0"/>
        </c:dLbls>
        <c:axId val="1263497359"/>
        <c:axId val="1263500271"/>
      </c:scatterChart>
      <c:valAx>
        <c:axId val="1263497359"/>
        <c:scaling>
          <c:orientation val="minMax"/>
          <c:max val="160"/>
          <c:min val="20"/>
        </c:scaling>
        <c:delete val="0"/>
        <c:axPos val="b"/>
        <c:title>
          <c:tx>
            <c:rich>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solidFill>
                      <a:sysClr val="windowText" lastClr="000000"/>
                    </a:solidFill>
                  </a:rPr>
                  <a:t>Prepared Dose (mg)</a:t>
                </a:r>
              </a:p>
            </c:rich>
          </c:tx>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1"/>
        <c:majorTickMark val="out"/>
        <c:minorTickMark val="out"/>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63500271"/>
        <c:crosses val="autoZero"/>
        <c:crossBetween val="midCat"/>
        <c:minorUnit val="10"/>
      </c:valAx>
      <c:valAx>
        <c:axId val="1263500271"/>
        <c:scaling>
          <c:orientation val="minMax"/>
          <c:max val="1.1000000000000001"/>
          <c:min val="0.8"/>
        </c:scaling>
        <c:delete val="0"/>
        <c:axPos val="l"/>
        <c:title>
          <c:tx>
            <c:rich>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r>
                  <a:rPr lang="en-US" sz="1600">
                    <a:solidFill>
                      <a:sysClr val="windowText" lastClr="000000"/>
                    </a:solidFill>
                  </a:rPr>
                  <a:t>Measured/Expected</a:t>
                </a:r>
              </a:p>
            </c:rich>
          </c:tx>
          <c:overlay val="0"/>
          <c:spPr>
            <a:noFill/>
            <a:ln>
              <a:noFill/>
            </a:ln>
            <a:effectLst/>
          </c:spPr>
          <c:txPr>
            <a:bodyPr rot="-54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title>
        <c:numFmt formatCode="0%" sourceLinked="0"/>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en-US"/>
          </a:p>
        </c:txPr>
        <c:crossAx val="1263497359"/>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FA41F67A-7820-4AEF-A13F-3B0FE41ACF8E}"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D5E241FD-0D1B-435B-A582-8EE34AB39869}" type="slidenum">
              <a:rPr lang="en-US" smtClean="0"/>
              <a:t>‹#›</a:t>
            </a:fld>
            <a:endParaRPr lang="en-US"/>
          </a:p>
        </p:txBody>
      </p:sp>
    </p:spTree>
    <p:extLst>
      <p:ext uri="{BB962C8B-B14F-4D97-AF65-F5344CB8AC3E}">
        <p14:creationId xmlns:p14="http://schemas.microsoft.com/office/powerpoint/2010/main" val="204240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FA41F67A-7820-4AEF-A13F-3B0FE41ACF8E}"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D5E241FD-0D1B-435B-A582-8EE34AB39869}" type="slidenum">
              <a:rPr lang="en-US" smtClean="0"/>
              <a:t>‹#›</a:t>
            </a:fld>
            <a:endParaRPr lang="en-US"/>
          </a:p>
        </p:txBody>
      </p:sp>
    </p:spTree>
    <p:extLst>
      <p:ext uri="{BB962C8B-B14F-4D97-AF65-F5344CB8AC3E}">
        <p14:creationId xmlns:p14="http://schemas.microsoft.com/office/powerpoint/2010/main" val="28181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FA41F67A-7820-4AEF-A13F-3B0FE41ACF8E}"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D5E241FD-0D1B-435B-A582-8EE34AB39869}" type="slidenum">
              <a:rPr lang="en-US" smtClean="0"/>
              <a:t>‹#›</a:t>
            </a:fld>
            <a:endParaRPr lang="en-US"/>
          </a:p>
        </p:txBody>
      </p:sp>
    </p:spTree>
    <p:extLst>
      <p:ext uri="{BB962C8B-B14F-4D97-AF65-F5344CB8AC3E}">
        <p14:creationId xmlns:p14="http://schemas.microsoft.com/office/powerpoint/2010/main" val="53296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FA41F67A-7820-4AEF-A13F-3B0FE41ACF8E}"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D5E241FD-0D1B-435B-A582-8EE34AB39869}" type="slidenum">
              <a:rPr lang="en-US" smtClean="0"/>
              <a:t>‹#›</a:t>
            </a:fld>
            <a:endParaRPr lang="en-US"/>
          </a:p>
        </p:txBody>
      </p:sp>
    </p:spTree>
    <p:extLst>
      <p:ext uri="{BB962C8B-B14F-4D97-AF65-F5344CB8AC3E}">
        <p14:creationId xmlns:p14="http://schemas.microsoft.com/office/powerpoint/2010/main" val="420426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71488" y="8475136"/>
            <a:ext cx="1543050" cy="486833"/>
          </a:xfrm>
          <a:prstGeom prst="rect">
            <a:avLst/>
          </a:prstGeom>
        </p:spPr>
        <p:txBody>
          <a:bodyPr/>
          <a:lstStyle/>
          <a:p>
            <a:fld id="{FA41F67A-7820-4AEF-A13F-3B0FE41ACF8E}" type="datetimeFigureOut">
              <a:rPr lang="en-US" smtClean="0"/>
              <a:t>1/17/22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843463" y="8475136"/>
            <a:ext cx="1543050" cy="486833"/>
          </a:xfrm>
          <a:prstGeom prst="rect">
            <a:avLst/>
          </a:prstGeom>
        </p:spPr>
        <p:txBody>
          <a:bodyPr/>
          <a:lstStyle/>
          <a:p>
            <a:fld id="{D5E241FD-0D1B-435B-A582-8EE34AB39869}" type="slidenum">
              <a:rPr lang="en-US" smtClean="0"/>
              <a:t>‹#›</a:t>
            </a:fld>
            <a:endParaRPr lang="en-US"/>
          </a:p>
        </p:txBody>
      </p:sp>
    </p:spTree>
    <p:extLst>
      <p:ext uri="{BB962C8B-B14F-4D97-AF65-F5344CB8AC3E}">
        <p14:creationId xmlns:p14="http://schemas.microsoft.com/office/powerpoint/2010/main" val="2915212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FA41F67A-7820-4AEF-A13F-3B0FE41ACF8E}"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D5E241FD-0D1B-435B-A582-8EE34AB39869}" type="slidenum">
              <a:rPr lang="en-US" smtClean="0"/>
              <a:t>‹#›</a:t>
            </a:fld>
            <a:endParaRPr lang="en-US"/>
          </a:p>
        </p:txBody>
      </p:sp>
    </p:spTree>
    <p:extLst>
      <p:ext uri="{BB962C8B-B14F-4D97-AF65-F5344CB8AC3E}">
        <p14:creationId xmlns:p14="http://schemas.microsoft.com/office/powerpoint/2010/main" val="1615285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71488" y="8475136"/>
            <a:ext cx="1543050" cy="486833"/>
          </a:xfrm>
          <a:prstGeom prst="rect">
            <a:avLst/>
          </a:prstGeom>
        </p:spPr>
        <p:txBody>
          <a:bodyPr/>
          <a:lstStyle/>
          <a:p>
            <a:fld id="{FA41F67A-7820-4AEF-A13F-3B0FE41ACF8E}" type="datetimeFigureOut">
              <a:rPr lang="en-US" smtClean="0"/>
              <a:t>1/17/22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4843463" y="8475136"/>
            <a:ext cx="1543050" cy="486833"/>
          </a:xfrm>
          <a:prstGeom prst="rect">
            <a:avLst/>
          </a:prstGeom>
        </p:spPr>
        <p:txBody>
          <a:bodyPr/>
          <a:lstStyle/>
          <a:p>
            <a:fld id="{D5E241FD-0D1B-435B-A582-8EE34AB39869}" type="slidenum">
              <a:rPr lang="en-US" smtClean="0"/>
              <a:t>‹#›</a:t>
            </a:fld>
            <a:endParaRPr lang="en-US"/>
          </a:p>
        </p:txBody>
      </p:sp>
    </p:spTree>
    <p:extLst>
      <p:ext uri="{BB962C8B-B14F-4D97-AF65-F5344CB8AC3E}">
        <p14:creationId xmlns:p14="http://schemas.microsoft.com/office/powerpoint/2010/main" val="1738892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471488" y="8475136"/>
            <a:ext cx="1543050" cy="486833"/>
          </a:xfrm>
          <a:prstGeom prst="rect">
            <a:avLst/>
          </a:prstGeom>
        </p:spPr>
        <p:txBody>
          <a:bodyPr/>
          <a:lstStyle/>
          <a:p>
            <a:fld id="{FA41F67A-7820-4AEF-A13F-3B0FE41ACF8E}" type="datetimeFigureOut">
              <a:rPr lang="en-US" smtClean="0"/>
              <a:t>1/17/22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843463" y="8475136"/>
            <a:ext cx="1543050" cy="486833"/>
          </a:xfrm>
          <a:prstGeom prst="rect">
            <a:avLst/>
          </a:prstGeom>
        </p:spPr>
        <p:txBody>
          <a:bodyPr/>
          <a:lstStyle/>
          <a:p>
            <a:fld id="{D5E241FD-0D1B-435B-A582-8EE34AB39869}" type="slidenum">
              <a:rPr lang="en-US" smtClean="0"/>
              <a:t>‹#›</a:t>
            </a:fld>
            <a:endParaRPr lang="en-US"/>
          </a:p>
        </p:txBody>
      </p:sp>
    </p:spTree>
    <p:extLst>
      <p:ext uri="{BB962C8B-B14F-4D97-AF65-F5344CB8AC3E}">
        <p14:creationId xmlns:p14="http://schemas.microsoft.com/office/powerpoint/2010/main" val="1128759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sz="1800" b="1">
                <a:latin typeface="Arial" panose="020B0604020202020204" pitchFamily="34" charset="0"/>
                <a:cs typeface="Arial" panose="020B0604020202020204" pitchFamily="34" charset="0"/>
              </a:defRPr>
            </a:lvl1pPr>
          </a:lstStyle>
          <a:p>
            <a:r>
              <a:rPr lang="en-US" dirty="0"/>
              <a:t>Figure </a:t>
            </a:r>
            <a:fld id="{FD60A7FD-7BC6-49A0-8DE7-29EE0E0A3239}" type="slidenum">
              <a:rPr lang="en-US" smtClean="0"/>
              <a:pPr/>
              <a:t>‹#›</a:t>
            </a:fld>
            <a:endParaRPr lang="en-US" dirty="0"/>
          </a:p>
        </p:txBody>
      </p:sp>
    </p:spTree>
    <p:extLst>
      <p:ext uri="{BB962C8B-B14F-4D97-AF65-F5344CB8AC3E}">
        <p14:creationId xmlns:p14="http://schemas.microsoft.com/office/powerpoint/2010/main" val="152398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FA41F67A-7820-4AEF-A13F-3B0FE41ACF8E}"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D5E241FD-0D1B-435B-A582-8EE34AB39869}" type="slidenum">
              <a:rPr lang="en-US" smtClean="0"/>
              <a:t>‹#›</a:t>
            </a:fld>
            <a:endParaRPr lang="en-US"/>
          </a:p>
        </p:txBody>
      </p:sp>
    </p:spTree>
    <p:extLst>
      <p:ext uri="{BB962C8B-B14F-4D97-AF65-F5344CB8AC3E}">
        <p14:creationId xmlns:p14="http://schemas.microsoft.com/office/powerpoint/2010/main" val="719489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471488" y="8475136"/>
            <a:ext cx="1543050" cy="486833"/>
          </a:xfrm>
          <a:prstGeom prst="rect">
            <a:avLst/>
          </a:prstGeom>
        </p:spPr>
        <p:txBody>
          <a:bodyPr/>
          <a:lstStyle/>
          <a:p>
            <a:fld id="{FA41F67A-7820-4AEF-A13F-3B0FE41ACF8E}" type="datetimeFigureOut">
              <a:rPr lang="en-US" smtClean="0"/>
              <a:t>1/17/22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4843463" y="8475136"/>
            <a:ext cx="1543050" cy="486833"/>
          </a:xfrm>
          <a:prstGeom prst="rect">
            <a:avLst/>
          </a:prstGeom>
        </p:spPr>
        <p:txBody>
          <a:bodyPr/>
          <a:lstStyle/>
          <a:p>
            <a:fld id="{D5E241FD-0D1B-435B-A582-8EE34AB39869}" type="slidenum">
              <a:rPr lang="en-US" smtClean="0"/>
              <a:t>‹#›</a:t>
            </a:fld>
            <a:endParaRPr lang="en-US"/>
          </a:p>
        </p:txBody>
      </p:sp>
    </p:spTree>
    <p:extLst>
      <p:ext uri="{BB962C8B-B14F-4D97-AF65-F5344CB8AC3E}">
        <p14:creationId xmlns:p14="http://schemas.microsoft.com/office/powerpoint/2010/main" val="1021548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1800" b="1">
                <a:solidFill>
                  <a:schemeClr val="tx1"/>
                </a:solidFill>
                <a:latin typeface="Arial" panose="020B0604020202020204" pitchFamily="34" charset="0"/>
                <a:cs typeface="Arial" panose="020B0604020202020204" pitchFamily="34" charset="0"/>
              </a:defRPr>
            </a:lvl1pPr>
          </a:lstStyle>
          <a:p>
            <a:r>
              <a:rPr lang="en-US" dirty="0"/>
              <a:t>Figure </a:t>
            </a:r>
            <a:fld id="{BB1DBE13-C638-482A-8872-2F4E23C972F1}" type="slidenum">
              <a:rPr lang="en-US" smtClean="0"/>
              <a:pPr/>
              <a:t>‹#›</a:t>
            </a:fld>
            <a:endParaRPr lang="en-US" dirty="0"/>
          </a:p>
        </p:txBody>
      </p:sp>
    </p:spTree>
    <p:extLst>
      <p:ext uri="{BB962C8B-B14F-4D97-AF65-F5344CB8AC3E}">
        <p14:creationId xmlns:p14="http://schemas.microsoft.com/office/powerpoint/2010/main" val="5289775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EA9D2B42-1670-43F9-BA68-2C00850C27FC}"/>
              </a:ext>
            </a:extLst>
          </p:cNvPr>
          <p:cNvGraphicFramePr>
            <a:graphicFrameLocks/>
          </p:cNvGraphicFramePr>
          <p:nvPr>
            <p:extLst>
              <p:ext uri="{D42A27DB-BD31-4B8C-83A1-F6EECF244321}">
                <p14:modId xmlns:p14="http://schemas.microsoft.com/office/powerpoint/2010/main" val="558563277"/>
              </p:ext>
            </p:extLst>
          </p:nvPr>
        </p:nvGraphicFramePr>
        <p:xfrm>
          <a:off x="231197" y="1330531"/>
          <a:ext cx="6395605" cy="493914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90E58648-5F0C-4FDA-9B5B-F7BFA9BBBC2F}"/>
              </a:ext>
            </a:extLst>
          </p:cNvPr>
          <p:cNvSpPr txBox="1"/>
          <p:nvPr/>
        </p:nvSpPr>
        <p:spPr>
          <a:xfrm>
            <a:off x="503534" y="752533"/>
            <a:ext cx="5850930" cy="369332"/>
          </a:xfrm>
          <a:prstGeom prst="rect">
            <a:avLst/>
          </a:prstGeom>
          <a:noFill/>
        </p:spPr>
        <p:txBody>
          <a:bodyPr wrap="square" rtlCol="0">
            <a:spAutoFit/>
          </a:bodyPr>
          <a:lstStyle/>
          <a:p>
            <a:pPr algn="ctr"/>
            <a:r>
              <a:rPr lang="en-US" b="1" dirty="0"/>
              <a:t>Standard Curve of Diluted Methadone Concentrate</a:t>
            </a:r>
            <a:endParaRPr lang="en-US" dirty="0"/>
          </a:p>
        </p:txBody>
      </p:sp>
      <p:sp>
        <p:nvSpPr>
          <p:cNvPr id="5" name="TextBox 4">
            <a:extLst>
              <a:ext uri="{FF2B5EF4-FFF2-40B4-BE49-F238E27FC236}">
                <a16:creationId xmlns:a16="http://schemas.microsoft.com/office/drawing/2014/main" id="{3FF88B9D-C2BB-4DE5-B47E-33C72AB5EE55}"/>
              </a:ext>
            </a:extLst>
          </p:cNvPr>
          <p:cNvSpPr txBox="1"/>
          <p:nvPr/>
        </p:nvSpPr>
        <p:spPr>
          <a:xfrm>
            <a:off x="503535" y="6478342"/>
            <a:ext cx="5982990" cy="2123658"/>
          </a:xfrm>
          <a:prstGeom prst="rect">
            <a:avLst/>
          </a:prstGeom>
          <a:noFill/>
        </p:spPr>
        <p:txBody>
          <a:bodyPr wrap="square" rtlCol="0">
            <a:spAutoFit/>
          </a:bodyPr>
          <a:lstStyle/>
          <a:p>
            <a:r>
              <a:rPr lang="en-US" sz="1200" dirty="0"/>
              <a:t>Standard curve of diluted methadone concentrate (10 mg/ml).  Diluted standards were 0.00, 0,31, 0.62, and 1.25 mg/ml.  UV absorptions were recorded at 259 (blue triangles), 265 (red squares), and 292 nm (black circles).  Linear regression lines are shown for 259 (blue short dotted line), 265 (red long dotted line), and 292 nm (solid line).</a:t>
            </a:r>
          </a:p>
          <a:p>
            <a:endParaRPr lang="en-US" sz="1200" dirty="0"/>
          </a:p>
          <a:p>
            <a:r>
              <a:rPr lang="en-US" sz="1200" dirty="0"/>
              <a:t>Regression statistics were</a:t>
            </a:r>
          </a:p>
          <a:p>
            <a:r>
              <a:rPr lang="en-US" sz="1200" dirty="0"/>
              <a:t>292 nm:	A = 0.01 + 1.52 [M]	r</a:t>
            </a:r>
            <a:r>
              <a:rPr lang="en-US" sz="1200" baseline="30000" dirty="0"/>
              <a:t>2</a:t>
            </a:r>
            <a:r>
              <a:rPr lang="en-US" sz="1200" dirty="0"/>
              <a:t> = 0.9999</a:t>
            </a:r>
          </a:p>
          <a:p>
            <a:r>
              <a:rPr lang="en-US" sz="1200" dirty="0"/>
              <a:t>265 nm:	A = 0.01 + 1.82 [M]	r</a:t>
            </a:r>
            <a:r>
              <a:rPr lang="en-US" sz="1200" baseline="30000" dirty="0"/>
              <a:t>2</a:t>
            </a:r>
            <a:r>
              <a:rPr lang="en-US" sz="1200" dirty="0"/>
              <a:t> = 0.9999</a:t>
            </a:r>
          </a:p>
          <a:p>
            <a:r>
              <a:rPr lang="en-US" sz="1200" dirty="0"/>
              <a:t>259 nm:	A = 0.01 + 1.85 [M]	r</a:t>
            </a:r>
            <a:r>
              <a:rPr lang="en-US" sz="1200" baseline="30000" dirty="0"/>
              <a:t>2</a:t>
            </a:r>
            <a:r>
              <a:rPr lang="en-US" sz="1200" dirty="0"/>
              <a:t> = 0.9999</a:t>
            </a:r>
          </a:p>
          <a:p>
            <a:r>
              <a:rPr lang="en-US" sz="1200" dirty="0"/>
              <a:t>	where A = absorbance, and [M] = methadone concentration (mg/ml)</a:t>
            </a:r>
          </a:p>
          <a:p>
            <a:endParaRPr lang="en-US" sz="1200" dirty="0"/>
          </a:p>
        </p:txBody>
      </p:sp>
      <p:sp>
        <p:nvSpPr>
          <p:cNvPr id="6" name="TextBox 5">
            <a:extLst>
              <a:ext uri="{FF2B5EF4-FFF2-40B4-BE49-F238E27FC236}">
                <a16:creationId xmlns:a16="http://schemas.microsoft.com/office/drawing/2014/main" id="{7D7B27A1-1A78-4562-B94A-5137C5A89C7D}"/>
              </a:ext>
            </a:extLst>
          </p:cNvPr>
          <p:cNvSpPr txBox="1"/>
          <p:nvPr/>
        </p:nvSpPr>
        <p:spPr>
          <a:xfrm>
            <a:off x="59506" y="12086"/>
            <a:ext cx="3865161"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Supplemental Digital Content p. </a:t>
            </a:r>
            <a:fld id="{FE81B722-62EB-4F95-A95C-5146C84F1449}" type="slidenum">
              <a:rPr lang="en-US" b="1" smtClean="0">
                <a:latin typeface="Arial" panose="020B0604020202020204" pitchFamily="34" charset="0"/>
                <a:cs typeface="Arial" panose="020B0604020202020204" pitchFamily="34" charset="0"/>
              </a:rPr>
              <a:t>1</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83022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02B1F19-BC3B-4CC6-93F2-9C949D741C98}"/>
              </a:ext>
            </a:extLst>
          </p:cNvPr>
          <p:cNvSpPr txBox="1"/>
          <p:nvPr/>
        </p:nvSpPr>
        <p:spPr>
          <a:xfrm>
            <a:off x="572092" y="3901396"/>
            <a:ext cx="5982990" cy="1015663"/>
          </a:xfrm>
          <a:prstGeom prst="rect">
            <a:avLst/>
          </a:prstGeom>
          <a:noFill/>
        </p:spPr>
        <p:txBody>
          <a:bodyPr wrap="square" rtlCol="0">
            <a:spAutoFit/>
          </a:bodyPr>
          <a:lstStyle/>
          <a:p>
            <a:r>
              <a:rPr lang="en-US" sz="1200" dirty="0"/>
              <a:t>Ten methadone doses were prepared in the clinic in different amounts then subsequently measured by UV spectrometry.  The plot shows the regression of the measured dose versus what was prepared.  </a:t>
            </a:r>
          </a:p>
          <a:p>
            <a:r>
              <a:rPr lang="en-US" sz="1200" dirty="0"/>
              <a:t>The regression equation is (Measured) = (0.974 ±0.025)•(Prepared) – (1.9±2.3)   r</a:t>
            </a:r>
            <a:r>
              <a:rPr lang="en-US" sz="1200" baseline="30000" dirty="0"/>
              <a:t>2</a:t>
            </a:r>
            <a:r>
              <a:rPr lang="en-US" sz="1200" dirty="0"/>
              <a:t> = 0.995</a:t>
            </a:r>
          </a:p>
          <a:p>
            <a:r>
              <a:rPr lang="en-US" sz="1200" dirty="0"/>
              <a:t>with standard errors for the fitted parameters.</a:t>
            </a:r>
          </a:p>
        </p:txBody>
      </p:sp>
      <p:sp>
        <p:nvSpPr>
          <p:cNvPr id="5" name="TextBox 4">
            <a:extLst>
              <a:ext uri="{FF2B5EF4-FFF2-40B4-BE49-F238E27FC236}">
                <a16:creationId xmlns:a16="http://schemas.microsoft.com/office/drawing/2014/main" id="{79C9777A-5399-434D-B431-5DB181177194}"/>
              </a:ext>
            </a:extLst>
          </p:cNvPr>
          <p:cNvSpPr txBox="1"/>
          <p:nvPr/>
        </p:nvSpPr>
        <p:spPr>
          <a:xfrm>
            <a:off x="572092" y="8352774"/>
            <a:ext cx="5982990" cy="646331"/>
          </a:xfrm>
          <a:prstGeom prst="rect">
            <a:avLst/>
          </a:prstGeom>
          <a:noFill/>
        </p:spPr>
        <p:txBody>
          <a:bodyPr wrap="square" rtlCol="0">
            <a:spAutoFit/>
          </a:bodyPr>
          <a:lstStyle/>
          <a:p>
            <a:r>
              <a:rPr lang="en-US" sz="1200" dirty="0"/>
              <a:t>Plot of the ratio of the measured amount relative to what was prepared (measured/expected) versus what was prepared.  The mean was 94.5% ±1.1% (±SE) and is shown as the solid line.  The 95% confidence interval (±8.1%) is shown as the dotted lines.</a:t>
            </a:r>
          </a:p>
        </p:txBody>
      </p:sp>
      <p:grpSp>
        <p:nvGrpSpPr>
          <p:cNvPr id="9" name="Group 8">
            <a:extLst>
              <a:ext uri="{FF2B5EF4-FFF2-40B4-BE49-F238E27FC236}">
                <a16:creationId xmlns:a16="http://schemas.microsoft.com/office/drawing/2014/main" id="{0F91FC8A-D2E4-41F8-B2B3-973AB0227E11}"/>
              </a:ext>
            </a:extLst>
          </p:cNvPr>
          <p:cNvGrpSpPr/>
          <p:nvPr/>
        </p:nvGrpSpPr>
        <p:grpSpPr>
          <a:xfrm>
            <a:off x="820387" y="480826"/>
            <a:ext cx="5486400" cy="3514725"/>
            <a:chOff x="269174" y="231445"/>
            <a:chExt cx="5486400" cy="3514725"/>
          </a:xfrm>
        </p:grpSpPr>
        <p:graphicFrame>
          <p:nvGraphicFramePr>
            <p:cNvPr id="3" name="Chart 2">
              <a:extLst>
                <a:ext uri="{FF2B5EF4-FFF2-40B4-BE49-F238E27FC236}">
                  <a16:creationId xmlns:a16="http://schemas.microsoft.com/office/drawing/2014/main" id="{229A6D5A-59BD-4ECB-B545-1A90354C1D01}"/>
                </a:ext>
              </a:extLst>
            </p:cNvPr>
            <p:cNvGraphicFramePr>
              <a:graphicFrameLocks/>
            </p:cNvGraphicFramePr>
            <p:nvPr>
              <p:extLst>
                <p:ext uri="{D42A27DB-BD31-4B8C-83A1-F6EECF244321}">
                  <p14:modId xmlns:p14="http://schemas.microsoft.com/office/powerpoint/2010/main" val="3733042601"/>
                </p:ext>
              </p:extLst>
            </p:nvPr>
          </p:nvGraphicFramePr>
          <p:xfrm>
            <a:off x="269174" y="231445"/>
            <a:ext cx="5486400" cy="3514725"/>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36DC2EE0-6E9D-49E2-A8F5-9F902B672C40}"/>
                </a:ext>
              </a:extLst>
            </p:cNvPr>
            <p:cNvSpPr txBox="1"/>
            <p:nvPr/>
          </p:nvSpPr>
          <p:spPr>
            <a:xfrm flipH="1">
              <a:off x="269174" y="231445"/>
              <a:ext cx="47897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A</a:t>
              </a:r>
            </a:p>
          </p:txBody>
        </p:sp>
      </p:grpSp>
      <p:grpSp>
        <p:nvGrpSpPr>
          <p:cNvPr id="8" name="Group 7">
            <a:extLst>
              <a:ext uri="{FF2B5EF4-FFF2-40B4-BE49-F238E27FC236}">
                <a16:creationId xmlns:a16="http://schemas.microsoft.com/office/drawing/2014/main" id="{6BF7E274-FEA2-434D-9647-2B5A8EAE28B4}"/>
              </a:ext>
            </a:extLst>
          </p:cNvPr>
          <p:cNvGrpSpPr/>
          <p:nvPr/>
        </p:nvGrpSpPr>
        <p:grpSpPr>
          <a:xfrm>
            <a:off x="820387" y="4988311"/>
            <a:ext cx="5486400" cy="3429000"/>
            <a:chOff x="269174" y="4667678"/>
            <a:chExt cx="5486400" cy="3429000"/>
          </a:xfrm>
        </p:grpSpPr>
        <p:graphicFrame>
          <p:nvGraphicFramePr>
            <p:cNvPr id="2" name="Chart 1">
              <a:extLst>
                <a:ext uri="{FF2B5EF4-FFF2-40B4-BE49-F238E27FC236}">
                  <a16:creationId xmlns:a16="http://schemas.microsoft.com/office/drawing/2014/main" id="{2059C572-DF5D-4BC1-970B-2B3060C85ED7}"/>
                </a:ext>
              </a:extLst>
            </p:cNvPr>
            <p:cNvGraphicFramePr>
              <a:graphicFrameLocks/>
            </p:cNvGraphicFramePr>
            <p:nvPr>
              <p:extLst>
                <p:ext uri="{D42A27DB-BD31-4B8C-83A1-F6EECF244321}">
                  <p14:modId xmlns:p14="http://schemas.microsoft.com/office/powerpoint/2010/main" val="1470061377"/>
                </p:ext>
              </p:extLst>
            </p:nvPr>
          </p:nvGraphicFramePr>
          <p:xfrm>
            <a:off x="269174" y="4667678"/>
            <a:ext cx="54864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AA5258F5-ED74-4F48-BE3F-214C2949B2B8}"/>
                </a:ext>
              </a:extLst>
            </p:cNvPr>
            <p:cNvSpPr txBox="1"/>
            <p:nvPr/>
          </p:nvSpPr>
          <p:spPr>
            <a:xfrm flipH="1">
              <a:off x="269174" y="4667678"/>
              <a:ext cx="478971"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B</a:t>
              </a:r>
            </a:p>
          </p:txBody>
        </p:sp>
      </p:grpSp>
      <p:sp>
        <p:nvSpPr>
          <p:cNvPr id="10" name="TextBox 9">
            <a:extLst>
              <a:ext uri="{FF2B5EF4-FFF2-40B4-BE49-F238E27FC236}">
                <a16:creationId xmlns:a16="http://schemas.microsoft.com/office/drawing/2014/main" id="{0AF65772-4AA5-43CE-8515-DB4184308859}"/>
              </a:ext>
            </a:extLst>
          </p:cNvPr>
          <p:cNvSpPr txBox="1"/>
          <p:nvPr/>
        </p:nvSpPr>
        <p:spPr>
          <a:xfrm>
            <a:off x="59506" y="12086"/>
            <a:ext cx="3865161"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Supplemental Digital Content p. </a:t>
            </a:r>
            <a:fld id="{FE81B722-62EB-4F95-A95C-5146C84F1449}" type="slidenum">
              <a:rPr lang="en-US" b="1" smtClean="0">
                <a:latin typeface="Arial" panose="020B0604020202020204" pitchFamily="34" charset="0"/>
                <a:cs typeface="Arial" panose="020B0604020202020204" pitchFamily="34" charset="0"/>
              </a:rPr>
              <a:t>2</a:t>
            </a:fld>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031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BC4DB3C-B1AB-4321-94C2-C59B3B6D15C5}"/>
              </a:ext>
            </a:extLst>
          </p:cNvPr>
          <p:cNvSpPr txBox="1"/>
          <p:nvPr/>
        </p:nvSpPr>
        <p:spPr>
          <a:xfrm>
            <a:off x="59506" y="12086"/>
            <a:ext cx="3865161" cy="369332"/>
          </a:xfrm>
          <a:prstGeom prst="rect">
            <a:avLst/>
          </a:prstGeom>
          <a:noFill/>
        </p:spPr>
        <p:txBody>
          <a:bodyPr wrap="none" rtlCol="0">
            <a:spAutoFit/>
          </a:bodyPr>
          <a:lstStyle/>
          <a:p>
            <a:pPr algn="ctr"/>
            <a:r>
              <a:rPr lang="en-US" b="1" dirty="0">
                <a:latin typeface="Arial" panose="020B0604020202020204" pitchFamily="34" charset="0"/>
                <a:cs typeface="Arial" panose="020B0604020202020204" pitchFamily="34" charset="0"/>
              </a:rPr>
              <a:t>Supplemental Digital Content p. </a:t>
            </a:r>
            <a:fld id="{FE81B722-62EB-4F95-A95C-5146C84F1449}" type="slidenum">
              <a:rPr lang="en-US" b="1" smtClean="0">
                <a:latin typeface="Arial" panose="020B0604020202020204" pitchFamily="34" charset="0"/>
                <a:cs typeface="Arial" panose="020B0604020202020204" pitchFamily="34" charset="0"/>
              </a:rPr>
              <a:t>3</a:t>
            </a:fld>
            <a:endParaRPr lang="en-US" b="1" dirty="0">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35673985-F9E8-4B95-8FE7-1144FDD1EC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26" y="2956958"/>
            <a:ext cx="6263948" cy="4963884"/>
          </a:xfrm>
          <a:prstGeom prst="rect">
            <a:avLst/>
          </a:prstGeom>
        </p:spPr>
      </p:pic>
      <p:sp>
        <p:nvSpPr>
          <p:cNvPr id="11" name="TextBox 10">
            <a:extLst>
              <a:ext uri="{FF2B5EF4-FFF2-40B4-BE49-F238E27FC236}">
                <a16:creationId xmlns:a16="http://schemas.microsoft.com/office/drawing/2014/main" id="{6608D297-C28A-46ED-9B7C-D1C9854B5449}"/>
              </a:ext>
            </a:extLst>
          </p:cNvPr>
          <p:cNvSpPr txBox="1"/>
          <p:nvPr/>
        </p:nvSpPr>
        <p:spPr>
          <a:xfrm>
            <a:off x="503535" y="515026"/>
            <a:ext cx="5850930" cy="2308324"/>
          </a:xfrm>
          <a:prstGeom prst="rect">
            <a:avLst/>
          </a:prstGeom>
          <a:noFill/>
        </p:spPr>
        <p:txBody>
          <a:bodyPr wrap="square" rtlCol="0">
            <a:spAutoFit/>
          </a:bodyPr>
          <a:lstStyle/>
          <a:p>
            <a:r>
              <a:rPr lang="en-US" b="1" dirty="0"/>
              <a:t>Photograph of the Ocean Optics Red Tide USB650 UV-visible spectrometer </a:t>
            </a:r>
            <a:r>
              <a:rPr lang="en-US" dirty="0"/>
              <a:t>(left) connected the </a:t>
            </a:r>
            <a:r>
              <a:rPr lang="en-US" b="1" dirty="0"/>
              <a:t>Vernier LabQuest2 data acquisition controller</a:t>
            </a:r>
            <a:r>
              <a:rPr lang="en-US" dirty="0"/>
              <a:t> (right).  The two are connected by a USB cable.</a:t>
            </a:r>
          </a:p>
          <a:p>
            <a:endParaRPr lang="en-US" dirty="0"/>
          </a:p>
          <a:p>
            <a:r>
              <a:rPr lang="en-US" dirty="0"/>
              <a:t>An Eppendorf pipettor is shown at the bottom, and a BRAND™ disposable cuvette is shown (middle right) with diluted methadone in the cuvette.</a:t>
            </a:r>
          </a:p>
        </p:txBody>
      </p:sp>
    </p:spTree>
    <p:extLst>
      <p:ext uri="{BB962C8B-B14F-4D97-AF65-F5344CB8AC3E}">
        <p14:creationId xmlns:p14="http://schemas.microsoft.com/office/powerpoint/2010/main" val="29134003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496</TotalTime>
  <Words>376</Words>
  <Application>Microsoft Macintosh PowerPoint</Application>
  <PresentationFormat>Letter Paper (8.5x11 in)</PresentationFormat>
  <Paragraphs>26</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Dwight Matthews</dc:creator>
  <cp:lastModifiedBy>John Brooklyn</cp:lastModifiedBy>
  <cp:revision>25</cp:revision>
  <cp:lastPrinted>2021-04-24T21:28:39Z</cp:lastPrinted>
  <dcterms:created xsi:type="dcterms:W3CDTF">2021-02-07T14:22:18Z</dcterms:created>
  <dcterms:modified xsi:type="dcterms:W3CDTF">2022-01-17T17:07:23Z</dcterms:modified>
</cp:coreProperties>
</file>