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61" r:id="rId5"/>
    <p:sldId id="258" r:id="rId6"/>
  </p:sldIdLst>
  <p:sldSz cx="12192000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73324-5A22-7C83-94FE-55140821A243}" name="EM" initials="EM" userId="EM" providerId="None"/>
  <p188:author id="{EBEC994B-6CD3-7460-D923-F6D192E6E0AA}" name="DOGUKAN KOCYIGIT" initials="DK" userId="S::dogukankocyigit@hacettepe.edu.tr::10a2c811-e649-4500-bb66-9be459e602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43"/>
    <p:restoredTop sz="94648"/>
  </p:normalViewPr>
  <p:slideViewPr>
    <p:cSldViewPr snapToGrid="0">
      <p:cViewPr varScale="1">
        <p:scale>
          <a:sx n="57" d="100"/>
          <a:sy n="57" d="100"/>
        </p:scale>
        <p:origin x="161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White" userId="09cf12a4-fb31-4ec8-9eb7-6faa761295e1" providerId="ADAL" clId="{2FAEDEAA-6066-4599-BCE0-11197DDA9FAD}"/>
    <pc:docChg chg="modSld">
      <pc:chgData name="Victoria White" userId="09cf12a4-fb31-4ec8-9eb7-6faa761295e1" providerId="ADAL" clId="{2FAEDEAA-6066-4599-BCE0-11197DDA9FAD}" dt="2025-04-30T15:22:04.509" v="56" actId="20577"/>
      <pc:docMkLst>
        <pc:docMk/>
      </pc:docMkLst>
      <pc:sldChg chg="modSp mod">
        <pc:chgData name="Victoria White" userId="09cf12a4-fb31-4ec8-9eb7-6faa761295e1" providerId="ADAL" clId="{2FAEDEAA-6066-4599-BCE0-11197DDA9FAD}" dt="2025-04-30T15:20:54.972" v="33" actId="20577"/>
        <pc:sldMkLst>
          <pc:docMk/>
          <pc:sldMk cId="3088933031" sldId="258"/>
        </pc:sldMkLst>
        <pc:spChg chg="mod">
          <ac:chgData name="Victoria White" userId="09cf12a4-fb31-4ec8-9eb7-6faa761295e1" providerId="ADAL" clId="{2FAEDEAA-6066-4599-BCE0-11197DDA9FAD}" dt="2025-04-30T15:20:54.972" v="33" actId="20577"/>
          <ac:spMkLst>
            <pc:docMk/>
            <pc:sldMk cId="3088933031" sldId="258"/>
            <ac:spMk id="3" creationId="{3B5EB561-9CCB-9B52-84B4-27D96A6B5A8D}"/>
          </ac:spMkLst>
        </pc:spChg>
      </pc:sldChg>
      <pc:sldChg chg="modSp mod">
        <pc:chgData name="Victoria White" userId="09cf12a4-fb31-4ec8-9eb7-6faa761295e1" providerId="ADAL" clId="{2FAEDEAA-6066-4599-BCE0-11197DDA9FAD}" dt="2025-04-30T15:22:04.509" v="56" actId="20577"/>
        <pc:sldMkLst>
          <pc:docMk/>
          <pc:sldMk cId="3737774642" sldId="261"/>
        </pc:sldMkLst>
        <pc:spChg chg="mod">
          <ac:chgData name="Victoria White" userId="09cf12a4-fb31-4ec8-9eb7-6faa761295e1" providerId="ADAL" clId="{2FAEDEAA-6066-4599-BCE0-11197DDA9FAD}" dt="2025-04-30T15:21:15.730" v="35" actId="13926"/>
          <ac:spMkLst>
            <pc:docMk/>
            <pc:sldMk cId="3737774642" sldId="261"/>
            <ac:spMk id="4" creationId="{8AED7FB8-C64E-E47B-EE45-D6F3374A7E99}"/>
          </ac:spMkLst>
        </pc:spChg>
        <pc:spChg chg="mod">
          <ac:chgData name="Victoria White" userId="09cf12a4-fb31-4ec8-9eb7-6faa761295e1" providerId="ADAL" clId="{2FAEDEAA-6066-4599-BCE0-11197DDA9FAD}" dt="2025-04-30T15:22:04.509" v="56" actId="20577"/>
          <ac:spMkLst>
            <pc:docMk/>
            <pc:sldMk cId="3737774642" sldId="261"/>
            <ac:spMk id="10" creationId="{E60F145C-1ED8-BBDA-DCC1-9B5D06A7998F}"/>
          </ac:spMkLst>
        </pc:spChg>
        <pc:spChg chg="mod">
          <ac:chgData name="Victoria White" userId="09cf12a4-fb31-4ec8-9eb7-6faa761295e1" providerId="ADAL" clId="{2FAEDEAA-6066-4599-BCE0-11197DDA9FAD}" dt="2025-04-30T15:21:43.521" v="40" actId="13926"/>
          <ac:spMkLst>
            <pc:docMk/>
            <pc:sldMk cId="3737774642" sldId="261"/>
            <ac:spMk id="11" creationId="{3767935B-3755-F9D1-D893-A147D45DA377}"/>
          </ac:spMkLst>
        </pc:spChg>
        <pc:spChg chg="mod">
          <ac:chgData name="Victoria White" userId="09cf12a4-fb31-4ec8-9eb7-6faa761295e1" providerId="ADAL" clId="{2FAEDEAA-6066-4599-BCE0-11197DDA9FAD}" dt="2025-04-30T15:21:29.762" v="37" actId="13926"/>
          <ac:spMkLst>
            <pc:docMk/>
            <pc:sldMk cId="3737774642" sldId="261"/>
            <ac:spMk id="17" creationId="{03BD5376-317D-E139-C3E6-9664AD680227}"/>
          </ac:spMkLst>
        </pc:spChg>
        <pc:spChg chg="mod">
          <ac:chgData name="Victoria White" userId="09cf12a4-fb31-4ec8-9eb7-6faa761295e1" providerId="ADAL" clId="{2FAEDEAA-6066-4599-BCE0-11197DDA9FAD}" dt="2025-04-30T15:21:03.931" v="34" actId="13926"/>
          <ac:spMkLst>
            <pc:docMk/>
            <pc:sldMk cId="3737774642" sldId="261"/>
            <ac:spMk id="19" creationId="{4953FA03-115F-0887-B6F5-285A0A2667FA}"/>
          </ac:spMkLst>
        </pc:spChg>
        <pc:spChg chg="mod">
          <ac:chgData name="Victoria White" userId="09cf12a4-fb31-4ec8-9eb7-6faa761295e1" providerId="ADAL" clId="{2FAEDEAA-6066-4599-BCE0-11197DDA9FAD}" dt="2025-04-30T15:21:20.769" v="36" actId="13926"/>
          <ac:spMkLst>
            <pc:docMk/>
            <pc:sldMk cId="3737774642" sldId="261"/>
            <ac:spMk id="30" creationId="{DF3AD569-B003-CD1C-2B34-17F3339F9120}"/>
          </ac:spMkLst>
        </pc:spChg>
        <pc:spChg chg="mod">
          <ac:chgData name="Victoria White" userId="09cf12a4-fb31-4ec8-9eb7-6faa761295e1" providerId="ADAL" clId="{2FAEDEAA-6066-4599-BCE0-11197DDA9FAD}" dt="2025-04-30T15:21:39.387" v="39" actId="13926"/>
          <ac:spMkLst>
            <pc:docMk/>
            <pc:sldMk cId="3737774642" sldId="261"/>
            <ac:spMk id="54" creationId="{5C3D9988-6B0D-15AE-712B-2C1E9632F0DF}"/>
          </ac:spMkLst>
        </pc:spChg>
        <pc:spChg chg="mod">
          <ac:chgData name="Victoria White" userId="09cf12a4-fb31-4ec8-9eb7-6faa761295e1" providerId="ADAL" clId="{2FAEDEAA-6066-4599-BCE0-11197DDA9FAD}" dt="2025-04-30T15:21:49.366" v="41" actId="13926"/>
          <ac:spMkLst>
            <pc:docMk/>
            <pc:sldMk cId="3737774642" sldId="261"/>
            <ac:spMk id="56" creationId="{F4829E09-4C1F-B6F4-9F89-53DE6C1F908C}"/>
          </ac:spMkLst>
        </pc:spChg>
        <pc:spChg chg="mod">
          <ac:chgData name="Victoria White" userId="09cf12a4-fb31-4ec8-9eb7-6faa761295e1" providerId="ADAL" clId="{2FAEDEAA-6066-4599-BCE0-11197DDA9FAD}" dt="2025-04-30T15:21:34.669" v="38" actId="13926"/>
          <ac:spMkLst>
            <pc:docMk/>
            <pc:sldMk cId="3737774642" sldId="261"/>
            <ac:spMk id="76" creationId="{02C14D2C-6A36-82CF-9F84-F806A1F56F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17624-ADDA-A346-B910-9F21B074794E}" type="datetimeFigureOut">
              <a:rPr lang="en-TR" smtClean="0"/>
              <a:t>04/30/2025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43000"/>
            <a:ext cx="41814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2F3C4-3CAE-3040-8199-D6A03C1797B1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261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D2F3C4-3CAE-3040-8199-D6A03C1797B1}" type="slidenum">
              <a:rPr lang="en-TR" smtClean="0"/>
              <a:t>1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6174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72842"/>
            <a:ext cx="10363200" cy="3133172"/>
          </a:xfrm>
        </p:spPr>
        <p:txBody>
          <a:bodyPr anchor="b"/>
          <a:lstStyle>
            <a:lvl1pPr algn="ctr">
              <a:defRPr sz="787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26842"/>
            <a:ext cx="9144000" cy="2172804"/>
          </a:xfrm>
        </p:spPr>
        <p:txBody>
          <a:bodyPr/>
          <a:lstStyle>
            <a:lvl1pPr marL="0" indent="0" algn="ctr">
              <a:buNone/>
              <a:defRPr sz="3150"/>
            </a:lvl1pPr>
            <a:lvl2pPr marL="599984" indent="0" algn="ctr">
              <a:buNone/>
              <a:defRPr sz="2625"/>
            </a:lvl2pPr>
            <a:lvl3pPr marL="1199967" indent="0" algn="ctr">
              <a:buNone/>
              <a:defRPr sz="2362"/>
            </a:lvl3pPr>
            <a:lvl4pPr marL="1799951" indent="0" algn="ctr">
              <a:buNone/>
              <a:defRPr sz="2100"/>
            </a:lvl4pPr>
            <a:lvl5pPr marL="2399934" indent="0" algn="ctr">
              <a:buNone/>
              <a:defRPr sz="2100"/>
            </a:lvl5pPr>
            <a:lvl6pPr marL="2999918" indent="0" algn="ctr">
              <a:buNone/>
              <a:defRPr sz="2100"/>
            </a:lvl6pPr>
            <a:lvl7pPr marL="3599901" indent="0" algn="ctr">
              <a:buNone/>
              <a:defRPr sz="2100"/>
            </a:lvl7pPr>
            <a:lvl8pPr marL="4199885" indent="0" algn="ctr">
              <a:buNone/>
              <a:defRPr sz="2100"/>
            </a:lvl8pPr>
            <a:lvl9pPr marL="4799868" indent="0" algn="ctr">
              <a:buNone/>
              <a:defRPr sz="21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9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5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79142"/>
            <a:ext cx="2628900" cy="7626692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79142"/>
            <a:ext cx="7734300" cy="7626692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6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428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43638"/>
            <a:ext cx="10515600" cy="3743557"/>
          </a:xfrm>
        </p:spPr>
        <p:txBody>
          <a:bodyPr anchor="b"/>
          <a:lstStyle>
            <a:lvl1pPr>
              <a:defRPr sz="787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022610"/>
            <a:ext cx="10515600" cy="1968648"/>
          </a:xfrm>
        </p:spPr>
        <p:txBody>
          <a:bodyPr/>
          <a:lstStyle>
            <a:lvl1pPr marL="0" indent="0">
              <a:buNone/>
              <a:defRPr sz="3150">
                <a:solidFill>
                  <a:schemeClr val="tx1">
                    <a:tint val="82000"/>
                  </a:schemeClr>
                </a:solidFill>
              </a:defRPr>
            </a:lvl1pPr>
            <a:lvl2pPr marL="599984" indent="0">
              <a:buNone/>
              <a:defRPr sz="2625">
                <a:solidFill>
                  <a:schemeClr val="tx1">
                    <a:tint val="82000"/>
                  </a:schemeClr>
                </a:solidFill>
              </a:defRPr>
            </a:lvl2pPr>
            <a:lvl3pPr marL="1199967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3pPr>
            <a:lvl4pPr marL="1799951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4pPr>
            <a:lvl5pPr marL="2399934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5pPr>
            <a:lvl6pPr marL="2999918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6pPr>
            <a:lvl7pPr marL="3599901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7pPr>
            <a:lvl8pPr marL="4199885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8pPr>
            <a:lvl9pPr marL="4799868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89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95710"/>
            <a:ext cx="5181600" cy="571012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395710"/>
            <a:ext cx="5181600" cy="571012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27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79144"/>
            <a:ext cx="10515600" cy="173949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06137"/>
            <a:ext cx="5157787" cy="1081194"/>
          </a:xfrm>
        </p:spPr>
        <p:txBody>
          <a:bodyPr anchor="b"/>
          <a:lstStyle>
            <a:lvl1pPr marL="0" indent="0">
              <a:buNone/>
              <a:defRPr sz="3150" b="1"/>
            </a:lvl1pPr>
            <a:lvl2pPr marL="599984" indent="0">
              <a:buNone/>
              <a:defRPr sz="2625" b="1"/>
            </a:lvl2pPr>
            <a:lvl3pPr marL="1199967" indent="0">
              <a:buNone/>
              <a:defRPr sz="2362" b="1"/>
            </a:lvl3pPr>
            <a:lvl4pPr marL="1799951" indent="0">
              <a:buNone/>
              <a:defRPr sz="2100" b="1"/>
            </a:lvl4pPr>
            <a:lvl5pPr marL="2399934" indent="0">
              <a:buNone/>
              <a:defRPr sz="2100" b="1"/>
            </a:lvl5pPr>
            <a:lvl6pPr marL="2999918" indent="0">
              <a:buNone/>
              <a:defRPr sz="2100" b="1"/>
            </a:lvl6pPr>
            <a:lvl7pPr marL="3599901" indent="0">
              <a:buNone/>
              <a:defRPr sz="2100" b="1"/>
            </a:lvl7pPr>
            <a:lvl8pPr marL="4199885" indent="0">
              <a:buNone/>
              <a:defRPr sz="2100" b="1"/>
            </a:lvl8pPr>
            <a:lvl9pPr marL="4799868" indent="0">
              <a:buNone/>
              <a:defRPr sz="21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287331"/>
            <a:ext cx="5157787" cy="483516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06137"/>
            <a:ext cx="5183188" cy="1081194"/>
          </a:xfrm>
        </p:spPr>
        <p:txBody>
          <a:bodyPr anchor="b"/>
          <a:lstStyle>
            <a:lvl1pPr marL="0" indent="0">
              <a:buNone/>
              <a:defRPr sz="3150" b="1"/>
            </a:lvl1pPr>
            <a:lvl2pPr marL="599984" indent="0">
              <a:buNone/>
              <a:defRPr sz="2625" b="1"/>
            </a:lvl2pPr>
            <a:lvl3pPr marL="1199967" indent="0">
              <a:buNone/>
              <a:defRPr sz="2362" b="1"/>
            </a:lvl3pPr>
            <a:lvl4pPr marL="1799951" indent="0">
              <a:buNone/>
              <a:defRPr sz="2100" b="1"/>
            </a:lvl4pPr>
            <a:lvl5pPr marL="2399934" indent="0">
              <a:buNone/>
              <a:defRPr sz="2100" b="1"/>
            </a:lvl5pPr>
            <a:lvl6pPr marL="2999918" indent="0">
              <a:buNone/>
              <a:defRPr sz="2100" b="1"/>
            </a:lvl6pPr>
            <a:lvl7pPr marL="3599901" indent="0">
              <a:buNone/>
              <a:defRPr sz="2100" b="1"/>
            </a:lvl7pPr>
            <a:lvl8pPr marL="4199885" indent="0">
              <a:buNone/>
              <a:defRPr sz="2100" b="1"/>
            </a:lvl8pPr>
            <a:lvl9pPr marL="4799868" indent="0">
              <a:buNone/>
              <a:defRPr sz="21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287331"/>
            <a:ext cx="5183188" cy="483516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56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4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97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99969"/>
            <a:ext cx="3932237" cy="2099892"/>
          </a:xfrm>
        </p:spPr>
        <p:txBody>
          <a:bodyPr anchor="b"/>
          <a:lstStyle>
            <a:lvl1pPr>
              <a:defRPr sz="41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95769"/>
            <a:ext cx="6172200" cy="6395505"/>
          </a:xfrm>
        </p:spPr>
        <p:txBody>
          <a:bodyPr/>
          <a:lstStyle>
            <a:lvl1pPr>
              <a:defRPr sz="4199"/>
            </a:lvl1pPr>
            <a:lvl2pPr>
              <a:defRPr sz="3674"/>
            </a:lvl2pPr>
            <a:lvl3pPr>
              <a:defRPr sz="3150"/>
            </a:lvl3pPr>
            <a:lvl4pPr>
              <a:defRPr sz="2625"/>
            </a:lvl4pPr>
            <a:lvl5pPr>
              <a:defRPr sz="2625"/>
            </a:lvl5pPr>
            <a:lvl6pPr>
              <a:defRPr sz="2625"/>
            </a:lvl6pPr>
            <a:lvl7pPr>
              <a:defRPr sz="2625"/>
            </a:lvl7pPr>
            <a:lvl8pPr>
              <a:defRPr sz="2625"/>
            </a:lvl8pPr>
            <a:lvl9pPr>
              <a:defRPr sz="262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99862"/>
            <a:ext cx="3932237" cy="5001827"/>
          </a:xfrm>
        </p:spPr>
        <p:txBody>
          <a:bodyPr/>
          <a:lstStyle>
            <a:lvl1pPr marL="0" indent="0">
              <a:buNone/>
              <a:defRPr sz="2100"/>
            </a:lvl1pPr>
            <a:lvl2pPr marL="599984" indent="0">
              <a:buNone/>
              <a:defRPr sz="1837"/>
            </a:lvl2pPr>
            <a:lvl3pPr marL="1199967" indent="0">
              <a:buNone/>
              <a:defRPr sz="1575"/>
            </a:lvl3pPr>
            <a:lvl4pPr marL="1799951" indent="0">
              <a:buNone/>
              <a:defRPr sz="1312"/>
            </a:lvl4pPr>
            <a:lvl5pPr marL="2399934" indent="0">
              <a:buNone/>
              <a:defRPr sz="1312"/>
            </a:lvl5pPr>
            <a:lvl6pPr marL="2999918" indent="0">
              <a:buNone/>
              <a:defRPr sz="1312"/>
            </a:lvl6pPr>
            <a:lvl7pPr marL="3599901" indent="0">
              <a:buNone/>
              <a:defRPr sz="1312"/>
            </a:lvl7pPr>
            <a:lvl8pPr marL="4199885" indent="0">
              <a:buNone/>
              <a:defRPr sz="1312"/>
            </a:lvl8pPr>
            <a:lvl9pPr marL="4799868" indent="0">
              <a:buNone/>
              <a:defRPr sz="131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36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99969"/>
            <a:ext cx="3932237" cy="2099892"/>
          </a:xfrm>
        </p:spPr>
        <p:txBody>
          <a:bodyPr anchor="b"/>
          <a:lstStyle>
            <a:lvl1pPr>
              <a:defRPr sz="41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295769"/>
            <a:ext cx="6172200" cy="6395505"/>
          </a:xfrm>
        </p:spPr>
        <p:txBody>
          <a:bodyPr anchor="t"/>
          <a:lstStyle>
            <a:lvl1pPr marL="0" indent="0">
              <a:buNone/>
              <a:defRPr sz="4199"/>
            </a:lvl1pPr>
            <a:lvl2pPr marL="599984" indent="0">
              <a:buNone/>
              <a:defRPr sz="3674"/>
            </a:lvl2pPr>
            <a:lvl3pPr marL="1199967" indent="0">
              <a:buNone/>
              <a:defRPr sz="3150"/>
            </a:lvl3pPr>
            <a:lvl4pPr marL="1799951" indent="0">
              <a:buNone/>
              <a:defRPr sz="2625"/>
            </a:lvl4pPr>
            <a:lvl5pPr marL="2399934" indent="0">
              <a:buNone/>
              <a:defRPr sz="2625"/>
            </a:lvl5pPr>
            <a:lvl6pPr marL="2999918" indent="0">
              <a:buNone/>
              <a:defRPr sz="2625"/>
            </a:lvl6pPr>
            <a:lvl7pPr marL="3599901" indent="0">
              <a:buNone/>
              <a:defRPr sz="2625"/>
            </a:lvl7pPr>
            <a:lvl8pPr marL="4199885" indent="0">
              <a:buNone/>
              <a:defRPr sz="2625"/>
            </a:lvl8pPr>
            <a:lvl9pPr marL="4799868" indent="0">
              <a:buNone/>
              <a:defRPr sz="262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699862"/>
            <a:ext cx="3932237" cy="5001827"/>
          </a:xfrm>
        </p:spPr>
        <p:txBody>
          <a:bodyPr/>
          <a:lstStyle>
            <a:lvl1pPr marL="0" indent="0">
              <a:buNone/>
              <a:defRPr sz="2100"/>
            </a:lvl1pPr>
            <a:lvl2pPr marL="599984" indent="0">
              <a:buNone/>
              <a:defRPr sz="1837"/>
            </a:lvl2pPr>
            <a:lvl3pPr marL="1199967" indent="0">
              <a:buNone/>
              <a:defRPr sz="1575"/>
            </a:lvl3pPr>
            <a:lvl4pPr marL="1799951" indent="0">
              <a:buNone/>
              <a:defRPr sz="1312"/>
            </a:lvl4pPr>
            <a:lvl5pPr marL="2399934" indent="0">
              <a:buNone/>
              <a:defRPr sz="1312"/>
            </a:lvl5pPr>
            <a:lvl6pPr marL="2999918" indent="0">
              <a:buNone/>
              <a:defRPr sz="1312"/>
            </a:lvl6pPr>
            <a:lvl7pPr marL="3599901" indent="0">
              <a:buNone/>
              <a:defRPr sz="1312"/>
            </a:lvl7pPr>
            <a:lvl8pPr marL="4199885" indent="0">
              <a:buNone/>
              <a:defRPr sz="1312"/>
            </a:lvl8pPr>
            <a:lvl9pPr marL="4799868" indent="0">
              <a:buNone/>
              <a:defRPr sz="131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13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79144"/>
            <a:ext cx="10515600" cy="1739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95710"/>
            <a:ext cx="10515600" cy="57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341240"/>
            <a:ext cx="274320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46AD7-A5AE-4658-B9F3-23925E7BE327}" type="datetimeFigureOut">
              <a:rPr lang="tr-TR" smtClean="0"/>
              <a:t>30.04.2025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341240"/>
            <a:ext cx="411480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341240"/>
            <a:ext cx="2743200" cy="479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4DF620-941E-4C65-9FE6-E33AF2F38A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683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99967" rtl="0" eaLnBrk="1" latinLnBrk="0" hangingPunct="1">
        <a:lnSpc>
          <a:spcPct val="90000"/>
        </a:lnSpc>
        <a:spcBef>
          <a:spcPct val="0"/>
        </a:spcBef>
        <a:buNone/>
        <a:defRPr sz="577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9992" indent="-299992" algn="l" defTabSz="1199967" rtl="0" eaLnBrk="1" latinLnBrk="0" hangingPunct="1">
        <a:lnSpc>
          <a:spcPct val="90000"/>
        </a:lnSpc>
        <a:spcBef>
          <a:spcPts val="1312"/>
        </a:spcBef>
        <a:buFont typeface="Arial" panose="020B0604020202020204" pitchFamily="34" charset="0"/>
        <a:buChar char="•"/>
        <a:defRPr sz="3674" kern="1200">
          <a:solidFill>
            <a:schemeClr val="tx1"/>
          </a:solidFill>
          <a:latin typeface="+mn-lt"/>
          <a:ea typeface="+mn-ea"/>
          <a:cs typeface="+mn-cs"/>
        </a:defRPr>
      </a:lvl1pPr>
      <a:lvl2pPr marL="899975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2pPr>
      <a:lvl3pPr marL="1499959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3pPr>
      <a:lvl4pPr marL="2099942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699926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3299910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899893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499877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5099860" indent="-299992" algn="l" defTabSz="1199967" rtl="0" eaLnBrk="1" latinLnBrk="0" hangingPunct="1">
        <a:lnSpc>
          <a:spcPct val="90000"/>
        </a:lnSpc>
        <a:spcBef>
          <a:spcPts val="656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1pPr>
      <a:lvl2pPr marL="599984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99967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799951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4pPr>
      <a:lvl5pPr marL="2399934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5pPr>
      <a:lvl6pPr marL="2999918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6pPr>
      <a:lvl7pPr marL="3599901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7pPr>
      <a:lvl8pPr marL="4199885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8pPr>
      <a:lvl9pPr marL="4799868" algn="l" defTabSz="1199967" rtl="0" eaLnBrk="1" latinLnBrk="0" hangingPunct="1">
        <a:defRPr sz="23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6FAB7-DE96-CB7F-7A29-6777FDF53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8AED7FB8-C64E-E47B-EE45-D6F3374A7E99}"/>
              </a:ext>
            </a:extLst>
          </p:cNvPr>
          <p:cNvSpPr/>
          <p:nvPr/>
        </p:nvSpPr>
        <p:spPr>
          <a:xfrm>
            <a:off x="3647766" y="148352"/>
            <a:ext cx="4621161" cy="545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Initiate clozapine and record baseline measurements according to suggested starting regime for inpatient in The Maudsley Prescribing Guidelines in Psychiatry</a:t>
            </a:r>
            <a:r>
              <a:rPr lang="en-US" sz="1100" baseline="30000" dirty="0">
                <a:solidFill>
                  <a:schemeClr val="tx1"/>
                </a:solidFill>
              </a:rPr>
              <a:t>18</a:t>
            </a: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D6583D3C-959C-6506-BEAD-59096D8F49D2}"/>
              </a:ext>
            </a:extLst>
          </p:cNvPr>
          <p:cNvCxnSpPr>
            <a:cxnSpLocks/>
          </p:cNvCxnSpPr>
          <p:nvPr/>
        </p:nvCxnSpPr>
        <p:spPr>
          <a:xfrm>
            <a:off x="5958346" y="763441"/>
            <a:ext cx="0" cy="7993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Dikdörtgen 7">
            <a:extLst>
              <a:ext uri="{FF2B5EF4-FFF2-40B4-BE49-F238E27FC236}">
                <a16:creationId xmlns:a16="http://schemas.microsoft.com/office/drawing/2014/main" id="{7F0F2583-8985-F66A-C8B6-EAA79ECD1AEB}"/>
              </a:ext>
            </a:extLst>
          </p:cNvPr>
          <p:cNvSpPr/>
          <p:nvPr/>
        </p:nvSpPr>
        <p:spPr>
          <a:xfrm>
            <a:off x="109575" y="1628055"/>
            <a:ext cx="11908487" cy="5140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Measure vital signs 3 times per a day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and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Test weekly whole blood count, liver and renal function, troponin I/T, electrocardiography, clozapine and </a:t>
            </a:r>
            <a:r>
              <a:rPr lang="en-US" sz="1100" dirty="0" err="1">
                <a:solidFill>
                  <a:schemeClr val="tx1"/>
                </a:solidFill>
              </a:rPr>
              <a:t>norclozapine</a:t>
            </a:r>
            <a:r>
              <a:rPr lang="en-US" sz="1100" dirty="0">
                <a:solidFill>
                  <a:schemeClr val="tx1"/>
                </a:solidFill>
              </a:rPr>
              <a:t> blood level, C-reactive protein, pancreatic amylase, l</a:t>
            </a:r>
            <a:r>
              <a:rPr lang="tr-TR" sz="1100" dirty="0">
                <a:solidFill>
                  <a:schemeClr val="tx1"/>
                </a:solidFill>
              </a:rPr>
              <a:t>i</a:t>
            </a:r>
            <a:r>
              <a:rPr lang="en-US" sz="1100" dirty="0" err="1">
                <a:solidFill>
                  <a:schemeClr val="tx1"/>
                </a:solidFill>
              </a:rPr>
              <a:t>pase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372CF61-9F7E-11F2-1ACF-D889B4FD0DC9}"/>
              </a:ext>
            </a:extLst>
          </p:cNvPr>
          <p:cNvSpPr/>
          <p:nvPr/>
        </p:nvSpPr>
        <p:spPr>
          <a:xfrm>
            <a:off x="109575" y="4847863"/>
            <a:ext cx="1610032" cy="1544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Take action for the adverse effect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and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continue clozapine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E60F145C-1ED8-BBDA-DCC1-9B5D06A7998F}"/>
              </a:ext>
            </a:extLst>
          </p:cNvPr>
          <p:cNvSpPr txBox="1"/>
          <p:nvPr/>
        </p:nvSpPr>
        <p:spPr>
          <a:xfrm>
            <a:off x="16029" y="8013196"/>
            <a:ext cx="116975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Supplemental Figure S1. </a:t>
            </a:r>
            <a:r>
              <a:rPr lang="en-US" sz="1100" dirty="0"/>
              <a:t>The slow personalized titration and strict monitoring.  CRP: C-reactive protein, VPA: V</a:t>
            </a:r>
            <a:r>
              <a:rPr lang="en-US" sz="1100" dirty="0">
                <a:solidFill>
                  <a:schemeClr val="tx1"/>
                </a:solidFill>
              </a:rPr>
              <a:t>alproic acid, OC: oral contraceptives,</a:t>
            </a:r>
            <a:r>
              <a:rPr lang="en-US" sz="1100" dirty="0"/>
              <a:t> CT: Computerized tomography *Sedation, hypersalivation, constipation, hypotension, hypertension, tachycardia, weight gain, fever, seizures, nausea, nocturnal enuresis, </a:t>
            </a:r>
            <a:r>
              <a:rPr lang="en-US" sz="1100" noProof="1"/>
              <a:t>gastro-oesophageal</a:t>
            </a:r>
            <a:r>
              <a:rPr lang="en-US" sz="1100" dirty="0"/>
              <a:t> reflux disease, myoclonus, pneumonia. **Consider holding dose increase or halving the dose if a common infection is detected.</a:t>
            </a:r>
            <a:r>
              <a:rPr lang="en-US" sz="1100" baseline="30000" dirty="0"/>
              <a:t>23</a:t>
            </a: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F01577B5-CCC1-6153-EA1D-F7E94373DFE9}"/>
              </a:ext>
            </a:extLst>
          </p:cNvPr>
          <p:cNvCxnSpPr>
            <a:cxnSpLocks/>
          </p:cNvCxnSpPr>
          <p:nvPr/>
        </p:nvCxnSpPr>
        <p:spPr>
          <a:xfrm flipH="1">
            <a:off x="5949507" y="2197618"/>
            <a:ext cx="8840" cy="47210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Dikdörtgen 16">
            <a:extLst>
              <a:ext uri="{FF2B5EF4-FFF2-40B4-BE49-F238E27FC236}">
                <a16:creationId xmlns:a16="http://schemas.microsoft.com/office/drawing/2014/main" id="{03BD5376-317D-E139-C3E6-9664AD680227}"/>
              </a:ext>
            </a:extLst>
          </p:cNvPr>
          <p:cNvSpPr/>
          <p:nvPr/>
        </p:nvSpPr>
        <p:spPr>
          <a:xfrm>
            <a:off x="109575" y="7008987"/>
            <a:ext cx="7576201" cy="629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No suspicion of serious adverse effect or no slow metabolism features: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Continue to increase clozapine until target dose, according to The Maudsley Prescribing Guidelines in Psychiatry</a:t>
            </a:r>
            <a:r>
              <a:rPr lang="en-US" sz="1100" baseline="30000" dirty="0">
                <a:solidFill>
                  <a:schemeClr val="tx1"/>
                </a:solidFill>
              </a:rPr>
              <a:t>18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sp>
        <p:nvSpPr>
          <p:cNvPr id="3" name="Dikdörtgen 6">
            <a:extLst>
              <a:ext uri="{FF2B5EF4-FFF2-40B4-BE49-F238E27FC236}">
                <a16:creationId xmlns:a16="http://schemas.microsoft.com/office/drawing/2014/main" id="{ED20D67A-5E80-D0E9-1C22-F87C2791529A}"/>
              </a:ext>
            </a:extLst>
          </p:cNvPr>
          <p:cNvSpPr/>
          <p:nvPr/>
        </p:nvSpPr>
        <p:spPr>
          <a:xfrm>
            <a:off x="109575" y="2736294"/>
            <a:ext cx="1610032" cy="1527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Common adverse effects*</a:t>
            </a:r>
            <a:endParaRPr lang="en-US" sz="1100" baseline="30000">
              <a:solidFill>
                <a:schemeClr val="tx1"/>
              </a:solidFill>
            </a:endParaRPr>
          </a:p>
        </p:txBody>
      </p:sp>
      <p:sp>
        <p:nvSpPr>
          <p:cNvPr id="30" name="Dikdörtgen 6">
            <a:extLst>
              <a:ext uri="{FF2B5EF4-FFF2-40B4-BE49-F238E27FC236}">
                <a16:creationId xmlns:a16="http://schemas.microsoft.com/office/drawing/2014/main" id="{DF3AD569-B003-CD1C-2B34-17F3339F9120}"/>
              </a:ext>
            </a:extLst>
          </p:cNvPr>
          <p:cNvSpPr/>
          <p:nvPr/>
        </p:nvSpPr>
        <p:spPr>
          <a:xfrm>
            <a:off x="8741577" y="72196"/>
            <a:ext cx="3276486" cy="670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Baseline slow metabolism features:</a:t>
            </a:r>
            <a:r>
              <a:rPr lang="en-US" sz="1100" baseline="30000" dirty="0">
                <a:solidFill>
                  <a:schemeClr val="tx1"/>
                </a:solidFill>
              </a:rPr>
              <a:t>22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baseline="300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Poor metabolizer status, obesity, any inflammatory conditions, older age, concomitant use of VPA or OC</a:t>
            </a:r>
          </a:p>
        </p:txBody>
      </p:sp>
      <p:cxnSp>
        <p:nvCxnSpPr>
          <p:cNvPr id="39" name="Düz Ok Bağlayıcısı 38">
            <a:extLst>
              <a:ext uri="{FF2B5EF4-FFF2-40B4-BE49-F238E27FC236}">
                <a16:creationId xmlns:a16="http://schemas.microsoft.com/office/drawing/2014/main" id="{8FCCAEDB-EDE6-B45D-CF05-EAB756E824E4}"/>
              </a:ext>
            </a:extLst>
          </p:cNvPr>
          <p:cNvCxnSpPr>
            <a:cxnSpLocks/>
          </p:cNvCxnSpPr>
          <p:nvPr/>
        </p:nvCxnSpPr>
        <p:spPr>
          <a:xfrm rot="16200000">
            <a:off x="8505252" y="127181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Dikdörtgen 6">
            <a:extLst>
              <a:ext uri="{FF2B5EF4-FFF2-40B4-BE49-F238E27FC236}">
                <a16:creationId xmlns:a16="http://schemas.microsoft.com/office/drawing/2014/main" id="{5F9AA385-F6E1-793F-26D2-A521BA37B5BF}"/>
              </a:ext>
            </a:extLst>
          </p:cNvPr>
          <p:cNvSpPr/>
          <p:nvPr/>
        </p:nvSpPr>
        <p:spPr>
          <a:xfrm>
            <a:off x="8741580" y="903062"/>
            <a:ext cx="3276483" cy="44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Slowed personalized titration by decreasing the frequency of dose increases and milligrams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cxnSp>
        <p:nvCxnSpPr>
          <p:cNvPr id="48" name="Düz Ok Bağlayıcısı 47">
            <a:extLst>
              <a:ext uri="{FF2B5EF4-FFF2-40B4-BE49-F238E27FC236}">
                <a16:creationId xmlns:a16="http://schemas.microsoft.com/office/drawing/2014/main" id="{3BD363F2-88B0-57A9-0E98-88522B226E9C}"/>
              </a:ext>
            </a:extLst>
          </p:cNvPr>
          <p:cNvCxnSpPr>
            <a:cxnSpLocks/>
          </p:cNvCxnSpPr>
          <p:nvPr/>
        </p:nvCxnSpPr>
        <p:spPr>
          <a:xfrm>
            <a:off x="10393403" y="740923"/>
            <a:ext cx="0" cy="1316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Düz Ok Bağlayıcısı 49">
            <a:extLst>
              <a:ext uri="{FF2B5EF4-FFF2-40B4-BE49-F238E27FC236}">
                <a16:creationId xmlns:a16="http://schemas.microsoft.com/office/drawing/2014/main" id="{63A145F5-FCA5-7A44-4712-7E281E6B09A9}"/>
              </a:ext>
            </a:extLst>
          </p:cNvPr>
          <p:cNvCxnSpPr>
            <a:cxnSpLocks/>
          </p:cNvCxnSpPr>
          <p:nvPr/>
        </p:nvCxnSpPr>
        <p:spPr>
          <a:xfrm>
            <a:off x="10393403" y="1417303"/>
            <a:ext cx="0" cy="1316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Dikdörtgen 18">
            <a:extLst>
              <a:ext uri="{FF2B5EF4-FFF2-40B4-BE49-F238E27FC236}">
                <a16:creationId xmlns:a16="http://schemas.microsoft.com/office/drawing/2014/main" id="{DEBDC90E-2D52-7242-ED0F-6B9CD7CDE939}"/>
              </a:ext>
            </a:extLst>
          </p:cNvPr>
          <p:cNvSpPr/>
          <p:nvPr/>
        </p:nvSpPr>
        <p:spPr>
          <a:xfrm>
            <a:off x="6091390" y="2751182"/>
            <a:ext cx="1587579" cy="15327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Neutrophils &lt;1,500/mL but not fewer than 500/mL</a:t>
            </a:r>
          </a:p>
        </p:txBody>
      </p:sp>
      <p:sp>
        <p:nvSpPr>
          <p:cNvPr id="54" name="Dikdörtgen 17">
            <a:extLst>
              <a:ext uri="{FF2B5EF4-FFF2-40B4-BE49-F238E27FC236}">
                <a16:creationId xmlns:a16="http://schemas.microsoft.com/office/drawing/2014/main" id="{5C3D9988-6B0D-15AE-712B-2C1E9632F0DF}"/>
              </a:ext>
            </a:extLst>
          </p:cNvPr>
          <p:cNvSpPr/>
          <p:nvPr/>
        </p:nvSpPr>
        <p:spPr>
          <a:xfrm>
            <a:off x="7787151" y="2749179"/>
            <a:ext cx="1358981" cy="1528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Neutrophils &lt;500/mL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or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Clinical signs and symptoms suggest clozapine-induced agranulocytosis </a:t>
            </a:r>
            <a:r>
              <a:rPr lang="en-US" sz="1100" baseline="300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21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sp>
        <p:nvSpPr>
          <p:cNvPr id="55" name="Dikdörtgen 54">
            <a:extLst>
              <a:ext uri="{FF2B5EF4-FFF2-40B4-BE49-F238E27FC236}">
                <a16:creationId xmlns:a16="http://schemas.microsoft.com/office/drawing/2014/main" id="{724F7B93-AD3C-C747-F0CE-18DA74E7864F}"/>
              </a:ext>
            </a:extLst>
          </p:cNvPr>
          <p:cNvSpPr/>
          <p:nvPr/>
        </p:nvSpPr>
        <p:spPr>
          <a:xfrm>
            <a:off x="10721476" y="2747698"/>
            <a:ext cx="1296586" cy="1536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Elevation in serum lipase or amylase (&gt;3 times ULN)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or</a:t>
            </a:r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clinical symptoms and signs suggest clozapine-induced pancreatitis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6" name="Dikdörtgen 12">
            <a:extLst>
              <a:ext uri="{FF2B5EF4-FFF2-40B4-BE49-F238E27FC236}">
                <a16:creationId xmlns:a16="http://schemas.microsoft.com/office/drawing/2014/main" id="{F4829E09-4C1F-B6F4-9F89-53DE6C1F908C}"/>
              </a:ext>
            </a:extLst>
          </p:cNvPr>
          <p:cNvSpPr/>
          <p:nvPr/>
        </p:nvSpPr>
        <p:spPr>
          <a:xfrm>
            <a:off x="9254313" y="2751643"/>
            <a:ext cx="1334119" cy="1536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Troponin&gt; 2 ULN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or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CRP&gt; 100 mg/l **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or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clinical symptoms and signs suggest clozapine-induced myocarditis</a:t>
            </a:r>
            <a:r>
              <a:rPr lang="en-US" sz="1100" baseline="300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19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cxnSp>
        <p:nvCxnSpPr>
          <p:cNvPr id="57" name="Düz Ok Bağlayıcısı 56">
            <a:extLst>
              <a:ext uri="{FF2B5EF4-FFF2-40B4-BE49-F238E27FC236}">
                <a16:creationId xmlns:a16="http://schemas.microsoft.com/office/drawing/2014/main" id="{0E0189B9-CF4D-2B89-A863-7630D51FC130}"/>
              </a:ext>
            </a:extLst>
          </p:cNvPr>
          <p:cNvCxnSpPr>
            <a:cxnSpLocks/>
          </p:cNvCxnSpPr>
          <p:nvPr/>
        </p:nvCxnSpPr>
        <p:spPr>
          <a:xfrm>
            <a:off x="932503" y="2217208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Düz Ok Bağlayıcısı 58">
            <a:extLst>
              <a:ext uri="{FF2B5EF4-FFF2-40B4-BE49-F238E27FC236}">
                <a16:creationId xmlns:a16="http://schemas.microsoft.com/office/drawing/2014/main" id="{429D6C3A-FDF7-5396-F9C5-1A7AA94B6B28}"/>
              </a:ext>
            </a:extLst>
          </p:cNvPr>
          <p:cNvCxnSpPr>
            <a:cxnSpLocks/>
          </p:cNvCxnSpPr>
          <p:nvPr/>
        </p:nvCxnSpPr>
        <p:spPr>
          <a:xfrm>
            <a:off x="6880760" y="2217208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Düz Ok Bağlayıcısı 60">
            <a:extLst>
              <a:ext uri="{FF2B5EF4-FFF2-40B4-BE49-F238E27FC236}">
                <a16:creationId xmlns:a16="http://schemas.microsoft.com/office/drawing/2014/main" id="{32183CD0-3187-2B7D-0D71-03527C81527C}"/>
              </a:ext>
            </a:extLst>
          </p:cNvPr>
          <p:cNvCxnSpPr>
            <a:cxnSpLocks/>
          </p:cNvCxnSpPr>
          <p:nvPr/>
        </p:nvCxnSpPr>
        <p:spPr>
          <a:xfrm>
            <a:off x="8458921" y="2217208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Düz Ok Bağlayıcısı 61">
            <a:extLst>
              <a:ext uri="{FF2B5EF4-FFF2-40B4-BE49-F238E27FC236}">
                <a16:creationId xmlns:a16="http://schemas.microsoft.com/office/drawing/2014/main" id="{3148A6DF-B5AF-9FE5-315A-A65D8F83B269}"/>
              </a:ext>
            </a:extLst>
          </p:cNvPr>
          <p:cNvCxnSpPr>
            <a:cxnSpLocks/>
          </p:cNvCxnSpPr>
          <p:nvPr/>
        </p:nvCxnSpPr>
        <p:spPr>
          <a:xfrm>
            <a:off x="9921372" y="2205049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Düz Ok Bağlayıcısı 62">
            <a:extLst>
              <a:ext uri="{FF2B5EF4-FFF2-40B4-BE49-F238E27FC236}">
                <a16:creationId xmlns:a16="http://schemas.microsoft.com/office/drawing/2014/main" id="{5395424D-5D7D-8C07-3347-9C8343EEBF98}"/>
              </a:ext>
            </a:extLst>
          </p:cNvPr>
          <p:cNvCxnSpPr>
            <a:cxnSpLocks/>
          </p:cNvCxnSpPr>
          <p:nvPr/>
        </p:nvCxnSpPr>
        <p:spPr>
          <a:xfrm>
            <a:off x="11353839" y="2217208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Düz Ok Bağlayıcısı 70">
            <a:extLst>
              <a:ext uri="{FF2B5EF4-FFF2-40B4-BE49-F238E27FC236}">
                <a16:creationId xmlns:a16="http://schemas.microsoft.com/office/drawing/2014/main" id="{3F275A1F-0753-9AF7-C9DA-49EAA7DD5556}"/>
              </a:ext>
            </a:extLst>
          </p:cNvPr>
          <p:cNvCxnSpPr>
            <a:cxnSpLocks/>
          </p:cNvCxnSpPr>
          <p:nvPr/>
        </p:nvCxnSpPr>
        <p:spPr>
          <a:xfrm>
            <a:off x="932694" y="4359505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4" name="Dikdörtgen 17">
            <a:extLst>
              <a:ext uri="{FF2B5EF4-FFF2-40B4-BE49-F238E27FC236}">
                <a16:creationId xmlns:a16="http://schemas.microsoft.com/office/drawing/2014/main" id="{F62D4E0A-8648-7767-2C81-197CD07B6E80}"/>
              </a:ext>
            </a:extLst>
          </p:cNvPr>
          <p:cNvSpPr/>
          <p:nvPr/>
        </p:nvSpPr>
        <p:spPr>
          <a:xfrm>
            <a:off x="7787150" y="4855918"/>
            <a:ext cx="1358981" cy="15280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Discontinue clozapine </a:t>
            </a:r>
          </a:p>
          <a:p>
            <a:pPr algn="ctr"/>
            <a:endParaRPr lang="en-US" sz="1100">
              <a:solidFill>
                <a:schemeClr val="tx1"/>
              </a:solidFill>
            </a:endParaRPr>
          </a:p>
          <a:p>
            <a:pPr algn="ctr"/>
            <a:r>
              <a:rPr lang="en-US" sz="1100">
                <a:solidFill>
                  <a:schemeClr val="tx1"/>
                </a:solidFill>
              </a:rPr>
              <a:t>Consider granulocyte colony-stimulating factor if neutrophils are fewer than 500/mL</a:t>
            </a:r>
            <a:endParaRPr lang="en-US" sz="1100" baseline="30000">
              <a:solidFill>
                <a:schemeClr val="tx1"/>
              </a:solidFill>
            </a:endParaRPr>
          </a:p>
        </p:txBody>
      </p:sp>
      <p:sp>
        <p:nvSpPr>
          <p:cNvPr id="75" name="Dikdörtgen 18">
            <a:extLst>
              <a:ext uri="{FF2B5EF4-FFF2-40B4-BE49-F238E27FC236}">
                <a16:creationId xmlns:a16="http://schemas.microsoft.com/office/drawing/2014/main" id="{7FCA2D26-1792-EB99-CD46-BE66F7671C18}"/>
              </a:ext>
            </a:extLst>
          </p:cNvPr>
          <p:cNvSpPr/>
          <p:nvPr/>
        </p:nvSpPr>
        <p:spPr>
          <a:xfrm>
            <a:off x="6075744" y="4853542"/>
            <a:ext cx="1610032" cy="15327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Continue with daily monitoring of whole blood count </a:t>
            </a:r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until the condition resolved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and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consider adding lithium</a:t>
            </a:r>
          </a:p>
        </p:txBody>
      </p:sp>
      <p:sp>
        <p:nvSpPr>
          <p:cNvPr id="76" name="Dikdörtgen 12">
            <a:extLst>
              <a:ext uri="{FF2B5EF4-FFF2-40B4-BE49-F238E27FC236}">
                <a16:creationId xmlns:a16="http://schemas.microsoft.com/office/drawing/2014/main" id="{02C14D2C-6A36-82CF-9F84-F806A1F56FAD}"/>
              </a:ext>
            </a:extLst>
          </p:cNvPr>
          <p:cNvSpPr/>
          <p:nvPr/>
        </p:nvSpPr>
        <p:spPr>
          <a:xfrm>
            <a:off x="9254313" y="4855921"/>
            <a:ext cx="1334119" cy="1536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Discontinue clozapine </a:t>
            </a:r>
          </a:p>
          <a:p>
            <a:pPr algn="ctr"/>
            <a:endParaRPr lang="en-US" sz="1100" dirty="0">
              <a:solidFill>
                <a:schemeClr val="tx1"/>
              </a:solidFill>
            </a:endParaRP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Consider echocardiography and cardiology consultation</a:t>
            </a:r>
            <a:r>
              <a:rPr lang="en-US" sz="1100" baseline="300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19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sp>
        <p:nvSpPr>
          <p:cNvPr id="77" name="Dikdörtgen 19">
            <a:extLst>
              <a:ext uri="{FF2B5EF4-FFF2-40B4-BE49-F238E27FC236}">
                <a16:creationId xmlns:a16="http://schemas.microsoft.com/office/drawing/2014/main" id="{4A697203-AED1-F5AB-2B23-38ECD3FF9160}"/>
              </a:ext>
            </a:extLst>
          </p:cNvPr>
          <p:cNvSpPr/>
          <p:nvPr/>
        </p:nvSpPr>
        <p:spPr>
          <a:xfrm>
            <a:off x="10714669" y="4851888"/>
            <a:ext cx="1303394" cy="1536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chemeClr val="tx1"/>
                </a:solidFill>
              </a:rPr>
              <a:t>Discontinue clozapine </a:t>
            </a:r>
          </a:p>
          <a:p>
            <a:pPr algn="ctr"/>
            <a:endParaRPr lang="en-US" sz="1100">
              <a:solidFill>
                <a:schemeClr val="tx1"/>
              </a:solidFill>
            </a:endParaRPr>
          </a:p>
          <a:p>
            <a:pPr algn="ctr"/>
            <a:r>
              <a:rPr lang="en-US" sz="1100">
                <a:solidFill>
                  <a:schemeClr val="tx1"/>
                </a:solidFill>
              </a:rPr>
              <a:t>Consider abdominal CT</a:t>
            </a:r>
          </a:p>
        </p:txBody>
      </p:sp>
      <p:cxnSp>
        <p:nvCxnSpPr>
          <p:cNvPr id="80" name="Düz Ok Bağlayıcısı 79">
            <a:extLst>
              <a:ext uri="{FF2B5EF4-FFF2-40B4-BE49-F238E27FC236}">
                <a16:creationId xmlns:a16="http://schemas.microsoft.com/office/drawing/2014/main" id="{0A01CAA8-D6CB-6790-CC4C-CEEA55214957}"/>
              </a:ext>
            </a:extLst>
          </p:cNvPr>
          <p:cNvCxnSpPr>
            <a:cxnSpLocks/>
          </p:cNvCxnSpPr>
          <p:nvPr/>
        </p:nvCxnSpPr>
        <p:spPr>
          <a:xfrm>
            <a:off x="6889921" y="4359503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Düz Ok Bağlayıcısı 80">
            <a:extLst>
              <a:ext uri="{FF2B5EF4-FFF2-40B4-BE49-F238E27FC236}">
                <a16:creationId xmlns:a16="http://schemas.microsoft.com/office/drawing/2014/main" id="{AF1068BE-D5DC-0D53-AE07-CB80BCE49C49}"/>
              </a:ext>
            </a:extLst>
          </p:cNvPr>
          <p:cNvCxnSpPr>
            <a:cxnSpLocks/>
          </p:cNvCxnSpPr>
          <p:nvPr/>
        </p:nvCxnSpPr>
        <p:spPr>
          <a:xfrm>
            <a:off x="8472849" y="4359503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Düz Ok Bağlayıcısı 81">
            <a:extLst>
              <a:ext uri="{FF2B5EF4-FFF2-40B4-BE49-F238E27FC236}">
                <a16:creationId xmlns:a16="http://schemas.microsoft.com/office/drawing/2014/main" id="{44529ADF-82C2-53E3-18A3-ABEFDE8CA697}"/>
              </a:ext>
            </a:extLst>
          </p:cNvPr>
          <p:cNvCxnSpPr>
            <a:cxnSpLocks/>
          </p:cNvCxnSpPr>
          <p:nvPr/>
        </p:nvCxnSpPr>
        <p:spPr>
          <a:xfrm>
            <a:off x="9921372" y="4359502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Düz Ok Bağlayıcısı 82">
            <a:extLst>
              <a:ext uri="{FF2B5EF4-FFF2-40B4-BE49-F238E27FC236}">
                <a16:creationId xmlns:a16="http://schemas.microsoft.com/office/drawing/2014/main" id="{18A7A099-DFB3-41DA-10AB-61AADD05C909}"/>
              </a:ext>
            </a:extLst>
          </p:cNvPr>
          <p:cNvCxnSpPr>
            <a:cxnSpLocks/>
          </p:cNvCxnSpPr>
          <p:nvPr/>
        </p:nvCxnSpPr>
        <p:spPr>
          <a:xfrm>
            <a:off x="11369369" y="4359501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" name="Düz Ok Bağlayıcısı 1">
            <a:extLst>
              <a:ext uri="{FF2B5EF4-FFF2-40B4-BE49-F238E27FC236}">
                <a16:creationId xmlns:a16="http://schemas.microsoft.com/office/drawing/2014/main" id="{89DD2DF0-090E-4C0D-10A6-785EA2DCF1F0}"/>
              </a:ext>
            </a:extLst>
          </p:cNvPr>
          <p:cNvCxnSpPr>
            <a:cxnSpLocks/>
          </p:cNvCxnSpPr>
          <p:nvPr/>
        </p:nvCxnSpPr>
        <p:spPr>
          <a:xfrm>
            <a:off x="6880760" y="6476171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767935B-3755-F9D1-D893-A147D45DA377}"/>
              </a:ext>
            </a:extLst>
          </p:cNvPr>
          <p:cNvSpPr/>
          <p:nvPr/>
        </p:nvSpPr>
        <p:spPr>
          <a:xfrm>
            <a:off x="3496753" y="2750973"/>
            <a:ext cx="2333565" cy="15271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An unidentified medical condition,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Any signs of pneumonia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or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Heart rate ≥120 beats per minute (bpm) or increased by &gt;30 bpm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or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CRP 50–100 mg/l or mild elevation in troponin (≤ 2 upper limit of normal, ULN)</a:t>
            </a:r>
            <a:r>
              <a:rPr lang="en-US" sz="1100" baseline="30000" dirty="0">
                <a:solidFill>
                  <a:schemeClr val="tx1"/>
                </a:solidFill>
                <a:ea typeface="Aptos" panose="020B0004020202020204" pitchFamily="34" charset="0"/>
                <a:cs typeface="Aptos" panose="020B0004020202020204" pitchFamily="34" charset="0"/>
              </a:rPr>
              <a:t>19</a:t>
            </a:r>
          </a:p>
        </p:txBody>
      </p:sp>
      <p:cxnSp>
        <p:nvCxnSpPr>
          <p:cNvPr id="47" name="Düz Ok Bağlayıcısı 46">
            <a:extLst>
              <a:ext uri="{FF2B5EF4-FFF2-40B4-BE49-F238E27FC236}">
                <a16:creationId xmlns:a16="http://schemas.microsoft.com/office/drawing/2014/main" id="{BE3D5DC0-61BC-689D-D8C0-603DB5F16DE2}"/>
              </a:ext>
            </a:extLst>
          </p:cNvPr>
          <p:cNvCxnSpPr>
            <a:cxnSpLocks/>
          </p:cNvCxnSpPr>
          <p:nvPr/>
        </p:nvCxnSpPr>
        <p:spPr>
          <a:xfrm>
            <a:off x="4658565" y="2218157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2" name="Dikdörtgen 10">
            <a:extLst>
              <a:ext uri="{FF2B5EF4-FFF2-40B4-BE49-F238E27FC236}">
                <a16:creationId xmlns:a16="http://schemas.microsoft.com/office/drawing/2014/main" id="{603C1C08-5FFC-E8D3-8FCB-151550614645}"/>
              </a:ext>
            </a:extLst>
          </p:cNvPr>
          <p:cNvSpPr/>
          <p:nvPr/>
        </p:nvSpPr>
        <p:spPr>
          <a:xfrm>
            <a:off x="3509854" y="4848811"/>
            <a:ext cx="2333565" cy="1544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Hold dose increase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10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Continue with slowed titration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daily monitoring of troponin or CRP until the condition resolved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cxnSp>
        <p:nvCxnSpPr>
          <p:cNvPr id="78" name="Düz Ok Bağlayıcısı 77">
            <a:extLst>
              <a:ext uri="{FF2B5EF4-FFF2-40B4-BE49-F238E27FC236}">
                <a16:creationId xmlns:a16="http://schemas.microsoft.com/office/drawing/2014/main" id="{7E51D6BF-7EBE-B191-E03B-2D7C1E7CE44C}"/>
              </a:ext>
            </a:extLst>
          </p:cNvPr>
          <p:cNvCxnSpPr>
            <a:cxnSpLocks/>
          </p:cNvCxnSpPr>
          <p:nvPr/>
        </p:nvCxnSpPr>
        <p:spPr>
          <a:xfrm>
            <a:off x="4658565" y="4360455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145F0F99-03D0-F270-A4F4-1BBBAAE4718E}"/>
              </a:ext>
            </a:extLst>
          </p:cNvPr>
          <p:cNvCxnSpPr>
            <a:cxnSpLocks/>
          </p:cNvCxnSpPr>
          <p:nvPr/>
        </p:nvCxnSpPr>
        <p:spPr>
          <a:xfrm>
            <a:off x="4689507" y="6477119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6F47492B-C5AA-43C8-6E72-DEDCAF282C30}"/>
              </a:ext>
            </a:extLst>
          </p:cNvPr>
          <p:cNvCxnSpPr>
            <a:cxnSpLocks/>
          </p:cNvCxnSpPr>
          <p:nvPr/>
        </p:nvCxnSpPr>
        <p:spPr>
          <a:xfrm>
            <a:off x="914591" y="6476169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Dikdörtgen 14">
            <a:extLst>
              <a:ext uri="{FF2B5EF4-FFF2-40B4-BE49-F238E27FC236}">
                <a16:creationId xmlns:a16="http://schemas.microsoft.com/office/drawing/2014/main" id="{4953FA03-115F-0887-B6F5-285A0A2667FA}"/>
              </a:ext>
            </a:extLst>
          </p:cNvPr>
          <p:cNvSpPr/>
          <p:nvPr/>
        </p:nvSpPr>
        <p:spPr>
          <a:xfrm>
            <a:off x="1807353" y="2742936"/>
            <a:ext cx="1588270" cy="1533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Any abnormal CRP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</a:rPr>
              <a:t>(5.5 - 50 mg/L)</a:t>
            </a:r>
            <a:r>
              <a:rPr lang="en-US" sz="1100" baseline="30000" dirty="0">
                <a:solidFill>
                  <a:schemeClr val="tx1"/>
                </a:solidFill>
              </a:rPr>
              <a:t>20</a:t>
            </a:r>
          </a:p>
        </p:txBody>
      </p:sp>
      <p:cxnSp>
        <p:nvCxnSpPr>
          <p:cNvPr id="20" name="Düz Ok Bağlayıcısı 57">
            <a:extLst>
              <a:ext uri="{FF2B5EF4-FFF2-40B4-BE49-F238E27FC236}">
                <a16:creationId xmlns:a16="http://schemas.microsoft.com/office/drawing/2014/main" id="{2A353268-CD74-FB25-BFBF-0C4DC7563966}"/>
              </a:ext>
            </a:extLst>
          </p:cNvPr>
          <p:cNvCxnSpPr>
            <a:cxnSpLocks/>
          </p:cNvCxnSpPr>
          <p:nvPr/>
        </p:nvCxnSpPr>
        <p:spPr>
          <a:xfrm>
            <a:off x="2617455" y="2210120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Dikdörtgen 10">
            <a:extLst>
              <a:ext uri="{FF2B5EF4-FFF2-40B4-BE49-F238E27FC236}">
                <a16:creationId xmlns:a16="http://schemas.microsoft.com/office/drawing/2014/main" id="{FF5A1ABF-5E9E-4D04-6F40-7B24444704B7}"/>
              </a:ext>
            </a:extLst>
          </p:cNvPr>
          <p:cNvSpPr/>
          <p:nvPr/>
        </p:nvSpPr>
        <p:spPr>
          <a:xfrm>
            <a:off x="1846503" y="4840774"/>
            <a:ext cx="1542317" cy="1544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Hold dose increase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or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Continue with slowed titration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and </a:t>
            </a:r>
          </a:p>
          <a:p>
            <a:pPr algn="ctr"/>
            <a:r>
              <a:rPr lang="en-US" sz="1100" dirty="0">
                <a:solidFill>
                  <a:schemeClr val="tx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frequent monitoring of CRP until the condition resolved</a:t>
            </a:r>
            <a:endParaRPr lang="en-US" sz="1100" baseline="30000" dirty="0">
              <a:solidFill>
                <a:schemeClr val="tx1"/>
              </a:solidFill>
            </a:endParaRPr>
          </a:p>
        </p:txBody>
      </p:sp>
      <p:cxnSp>
        <p:nvCxnSpPr>
          <p:cNvPr id="22" name="Düz Ok Bağlayıcısı 78">
            <a:extLst>
              <a:ext uri="{FF2B5EF4-FFF2-40B4-BE49-F238E27FC236}">
                <a16:creationId xmlns:a16="http://schemas.microsoft.com/office/drawing/2014/main" id="{421C75DC-D09C-E35E-492E-8604918B52DA}"/>
              </a:ext>
            </a:extLst>
          </p:cNvPr>
          <p:cNvCxnSpPr>
            <a:cxnSpLocks/>
          </p:cNvCxnSpPr>
          <p:nvPr/>
        </p:nvCxnSpPr>
        <p:spPr>
          <a:xfrm>
            <a:off x="2622780" y="4352416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Düz Ok Bağlayıcısı 4">
            <a:extLst>
              <a:ext uri="{FF2B5EF4-FFF2-40B4-BE49-F238E27FC236}">
                <a16:creationId xmlns:a16="http://schemas.microsoft.com/office/drawing/2014/main" id="{C728185D-998E-9500-387B-4F898CF8CD58}"/>
              </a:ext>
            </a:extLst>
          </p:cNvPr>
          <p:cNvCxnSpPr>
            <a:cxnSpLocks/>
          </p:cNvCxnSpPr>
          <p:nvPr/>
        </p:nvCxnSpPr>
        <p:spPr>
          <a:xfrm>
            <a:off x="2601488" y="6469083"/>
            <a:ext cx="0" cy="4424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77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5EB561-9CCB-9B52-84B4-27D96A6B5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 </a:t>
            </a:r>
            <a:r>
              <a:rPr lang="en-US" sz="1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Supplemental F</a:t>
            </a:r>
            <a:r>
              <a:rPr lang="en-US" sz="1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igure S1</a:t>
            </a:r>
            <a:endParaRPr lang="tr-TR" sz="1400" dirty="0">
              <a:latin typeface="+mj-lt"/>
            </a:endParaRPr>
          </a:p>
          <a:p>
            <a:r>
              <a:rPr lang="tr-TR" sz="1400" dirty="0">
                <a:latin typeface="+mj-lt"/>
              </a:rPr>
              <a:t>18. </a:t>
            </a:r>
            <a:r>
              <a:rPr lang="en-US" sz="1400" dirty="0">
                <a:solidFill>
                  <a:srgbClr val="222222"/>
                </a:solidFill>
                <a:latin typeface="+mj-lt"/>
              </a:rPr>
              <a:t>Taylor DM, Barnes TR, Young AH. Schizophrenia and related psychoses. The Maudsley prescribing guidelines in psychiatry. 14 ed: John Wiley &amp; Sons, 2021:147-286. </a:t>
            </a:r>
          </a:p>
          <a:p>
            <a:r>
              <a:rPr lang="tr-TR" sz="1400" dirty="0">
                <a:solidFill>
                  <a:srgbClr val="222222"/>
                </a:solidFill>
                <a:latin typeface="+mj-lt"/>
              </a:rPr>
              <a:t>19.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Ronaldson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KJ, Fitzgerald PB, Taylor AJ, et al. A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new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monitoring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protocol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for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clozapine-induced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myocarditis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based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on an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analysis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of 75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cases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and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94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controls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.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Aust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 N Z J </a:t>
            </a:r>
            <a:r>
              <a:rPr lang="tr-TR" sz="1400" dirty="0" err="1">
                <a:solidFill>
                  <a:srgbClr val="212121"/>
                </a:solidFill>
                <a:latin typeface="+mj-lt"/>
              </a:rPr>
              <a:t>Psychiatry</a:t>
            </a:r>
            <a:r>
              <a:rPr lang="tr-TR" sz="1400" dirty="0">
                <a:solidFill>
                  <a:srgbClr val="212121"/>
                </a:solidFill>
                <a:latin typeface="+mj-lt"/>
              </a:rPr>
              <a:t>. 2011;45(6):458-465. </a:t>
            </a:r>
          </a:p>
          <a:p>
            <a:r>
              <a:rPr lang="tr-TR" sz="1400" dirty="0">
                <a:latin typeface="+mj-lt"/>
              </a:rPr>
              <a:t>20. de Leon, J., </a:t>
            </a:r>
            <a:r>
              <a:rPr lang="tr-TR" sz="1400" dirty="0" err="1">
                <a:latin typeface="+mj-lt"/>
              </a:rPr>
              <a:t>Ruan</a:t>
            </a:r>
            <a:r>
              <a:rPr lang="tr-TR" sz="1400" dirty="0">
                <a:latin typeface="+mj-lt"/>
              </a:rPr>
              <a:t>, C. J., </a:t>
            </a:r>
            <a:r>
              <a:rPr lang="tr-TR" sz="1400" dirty="0" err="1">
                <a:latin typeface="+mj-lt"/>
              </a:rPr>
              <a:t>Schoretsanitis</a:t>
            </a:r>
            <a:r>
              <a:rPr lang="tr-TR" sz="1400" dirty="0">
                <a:latin typeface="+mj-lt"/>
              </a:rPr>
              <a:t>, G., &amp; De </a:t>
            </a:r>
            <a:r>
              <a:rPr lang="tr-TR" sz="1400" dirty="0" err="1">
                <a:latin typeface="+mj-lt"/>
              </a:rPr>
              <a:t>las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Cuevas</a:t>
            </a:r>
            <a:r>
              <a:rPr lang="tr-TR" sz="1400" dirty="0">
                <a:latin typeface="+mj-lt"/>
              </a:rPr>
              <a:t>, C. (2020). A </a:t>
            </a:r>
            <a:r>
              <a:rPr lang="tr-TR" sz="1400" dirty="0" err="1">
                <a:latin typeface="+mj-lt"/>
              </a:rPr>
              <a:t>rational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use</a:t>
            </a:r>
            <a:r>
              <a:rPr lang="tr-TR" sz="1400" dirty="0">
                <a:latin typeface="+mj-lt"/>
              </a:rPr>
              <a:t> of </a:t>
            </a:r>
            <a:r>
              <a:rPr lang="tr-TR" sz="1400" dirty="0" err="1">
                <a:latin typeface="+mj-lt"/>
              </a:rPr>
              <a:t>clozapine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based</a:t>
            </a:r>
            <a:r>
              <a:rPr lang="tr-TR" sz="1400" dirty="0">
                <a:latin typeface="+mj-lt"/>
              </a:rPr>
              <a:t> on adverse </a:t>
            </a:r>
            <a:r>
              <a:rPr lang="tr-TR" sz="1400" dirty="0" err="1">
                <a:latin typeface="+mj-lt"/>
              </a:rPr>
              <a:t>drug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reactions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err="1">
                <a:latin typeface="+mj-lt"/>
              </a:rPr>
              <a:t>pharmacokinetics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err="1">
                <a:latin typeface="+mj-lt"/>
              </a:rPr>
              <a:t>and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clinical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pharmacopsychology</a:t>
            </a:r>
            <a:r>
              <a:rPr lang="tr-TR" sz="1400" dirty="0">
                <a:latin typeface="+mj-lt"/>
              </a:rPr>
              <a:t>. </a:t>
            </a:r>
            <a:r>
              <a:rPr lang="tr-TR" sz="1400" dirty="0" err="1">
                <a:latin typeface="+mj-lt"/>
              </a:rPr>
              <a:t>Psychotherapy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and</a:t>
            </a:r>
            <a:r>
              <a:rPr lang="tr-TR" sz="1400" dirty="0">
                <a:latin typeface="+mj-lt"/>
              </a:rPr>
              <a:t> </a:t>
            </a:r>
            <a:r>
              <a:rPr lang="tr-TR" sz="1400" dirty="0" err="1">
                <a:latin typeface="+mj-lt"/>
              </a:rPr>
              <a:t>psychosomatics</a:t>
            </a:r>
            <a:r>
              <a:rPr lang="tr-TR" sz="1400" dirty="0">
                <a:latin typeface="+mj-lt"/>
              </a:rPr>
              <a:t>, 89(4), 200-214.</a:t>
            </a:r>
          </a:p>
          <a:p>
            <a:r>
              <a:rPr lang="tr-TR" sz="1400" dirty="0">
                <a:latin typeface="+mj-lt"/>
              </a:rPr>
              <a:t>21.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Mijovic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A,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MacCabe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JH.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Clozapine-induced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agranulocytosis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. 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Ann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hematol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. 2020;99(11):2477-2482. 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doi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: 10.1007/s00277-020-04215-y </a:t>
            </a:r>
          </a:p>
          <a:p>
            <a:r>
              <a:rPr lang="tr-TR" sz="1400" dirty="0">
                <a:solidFill>
                  <a:srgbClr val="222222"/>
                </a:solidFill>
                <a:latin typeface="+mj-lt"/>
              </a:rPr>
              <a:t>22. de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Leon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J,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Schoretsanitis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G, Smith RL, et al. An International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Adult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Guideline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for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Making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Clozapine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Titration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Safer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by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Using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Six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Ancestry-Based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Personalized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Dosing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Titrations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, CRP,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and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Clozapine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Levels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. </a:t>
            </a:r>
            <a:r>
              <a:rPr lang="tr-TR" sz="1400" dirty="0" err="1">
                <a:solidFill>
                  <a:srgbClr val="222222"/>
                </a:solidFill>
                <a:latin typeface="+mj-lt"/>
              </a:rPr>
              <a:t>Pharmacopsychiatry</a:t>
            </a:r>
            <a:r>
              <a:rPr lang="tr-TR" sz="1400" dirty="0">
                <a:solidFill>
                  <a:srgbClr val="222222"/>
                </a:solidFill>
                <a:latin typeface="+mj-lt"/>
              </a:rPr>
              <a:t>. 2022;55(2):73-86. </a:t>
            </a:r>
          </a:p>
          <a:p>
            <a:r>
              <a:rPr lang="tr-TR" sz="1400" dirty="0">
                <a:solidFill>
                  <a:srgbClr val="222222"/>
                </a:solidFill>
                <a:latin typeface="+mj-lt"/>
              </a:rPr>
              <a:t>23. </a:t>
            </a:r>
            <a:r>
              <a:rPr lang="en-US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Correll</a:t>
            </a:r>
            <a:r>
              <a:rPr lang="en-U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CU, </a:t>
            </a:r>
            <a:r>
              <a:rPr lang="en-US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Agid</a:t>
            </a:r>
            <a:r>
              <a:rPr lang="en-U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O, Crespo-</a:t>
            </a:r>
            <a:r>
              <a:rPr lang="en-US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Facorro</a:t>
            </a:r>
            <a:r>
              <a:rPr lang="en-U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B, et al. A Guideline and Checklist for Initiating and Managing Clozapine Treatment in Patients with Treatment-Resistant Schizophrenia. CNS Drugs</a:t>
            </a:r>
            <a:r>
              <a:rPr lang="en-US" sz="14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2022;36(7):659-679.</a:t>
            </a:r>
            <a:r>
              <a:rPr lang="en-TR" sz="1400" dirty="0">
                <a:effectLst/>
                <a:latin typeface="+mj-lt"/>
              </a:rPr>
              <a:t> </a:t>
            </a:r>
            <a:endParaRPr lang="tr-T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8933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nuscript_x0020_Number xmlns="4d464e53-9b80-4c5f-afe8-6e96ab712602" xsi:nil="true"/>
    <lcf76f155ced4ddcb4097134ff3c332f xmlns="b7076801-6b23-4b39-9fbd-991aec427f8a">
      <Terms xmlns="http://schemas.microsoft.com/office/infopath/2007/PartnerControls"/>
    </lcf76f155ced4ddcb4097134ff3c332f>
    <Publication_x0020_Volume xmlns="b7076801-6b23-4b39-9fbd-991aec427f8a" xsi:nil="true"/>
    <Publication_x0020_Issue xmlns="b7076801-6b23-4b39-9fbd-991aec427f8a" xsi:nil="true"/>
    <TaxCatchAll xmlns="4d464e53-9b80-4c5f-afe8-6e96ab71260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F0A5E721E682479DBD92CE5C9BFD98" ma:contentTypeVersion="19" ma:contentTypeDescription="Create a new document." ma:contentTypeScope="" ma:versionID="4fbffcc8b6690b6ec24388d4443162e0">
  <xsd:schema xmlns:xsd="http://www.w3.org/2001/XMLSchema" xmlns:xs="http://www.w3.org/2001/XMLSchema" xmlns:p="http://schemas.microsoft.com/office/2006/metadata/properties" xmlns:ns2="b7076801-6b23-4b39-9fbd-991aec427f8a" xmlns:ns3="4d464e53-9b80-4c5f-afe8-6e96ab712602" targetNamespace="http://schemas.microsoft.com/office/2006/metadata/properties" ma:root="true" ma:fieldsID="e2d11be6a231a3ef4fbb03e5cd399519" ns2:_="" ns3:_="">
    <xsd:import namespace="b7076801-6b23-4b39-9fbd-991aec427f8a"/>
    <xsd:import namespace="4d464e53-9b80-4c5f-afe8-6e96ab7126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Publication_x0020_Volume" minOccurs="0"/>
                <xsd:element ref="ns2:Publication_x0020_Issue" minOccurs="0"/>
                <xsd:element ref="ns2:MediaLengthInSeconds" minOccurs="0"/>
                <xsd:element ref="ns2:MediaServiceObjectDetectorVersions" minOccurs="0"/>
                <xsd:element ref="ns3:Manuscript_x0020_Numbe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076801-6b23-4b39-9fbd-991aec427f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ublication_x0020_Volume" ma:index="14" nillable="true" ma:displayName="Publication Volume" ma:decimals="0" ma:internalName="Publication_x0020_Volume">
      <xsd:simpleType>
        <xsd:restriction base="dms:Number"/>
      </xsd:simpleType>
    </xsd:element>
    <xsd:element name="Publication_x0020_Issue" ma:index="15" nillable="true" ma:displayName="Publication Issue" ma:decimals="0" ma:internalName="Publication_x0020_Issue">
      <xsd:simpleType>
        <xsd:restriction base="dms:Number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924f6b1-1595-4f5d-a697-06af894755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64e53-9b80-4c5f-afe8-6e96ab7126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anuscript_x0020_Number" ma:index="18" nillable="true" ma:displayName="Manuscript Number" ma:default="" ma:internalName="Manuscript_x0020_Number">
      <xsd:simpleType>
        <xsd:restriction base="dms:Text">
          <xsd:maxLength value="255"/>
        </xsd:restriction>
      </xsd:simpleType>
    </xsd:element>
    <xsd:element name="TaxCatchAll" ma:index="24" nillable="true" ma:displayName="Taxonomy Catch All Column" ma:hidden="true" ma:list="{ad1206fb-5e59-4b94-9c09-9297dc88daa4}" ma:internalName="TaxCatchAll" ma:showField="CatchAllData" ma:web="4d464e53-9b80-4c5f-afe8-6e96ab7126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A2E04C-7FEB-427E-84B7-C2D6B109A30E}">
  <ds:schemaRefs>
    <ds:schemaRef ds:uri="http://schemas.microsoft.com/office/2006/metadata/properties"/>
    <ds:schemaRef ds:uri="http://schemas.microsoft.com/office/infopath/2007/PartnerControls"/>
    <ds:schemaRef ds:uri="4d464e53-9b80-4c5f-afe8-6e96ab712602"/>
    <ds:schemaRef ds:uri="b7076801-6b23-4b39-9fbd-991aec427f8a"/>
  </ds:schemaRefs>
</ds:datastoreItem>
</file>

<file path=customXml/itemProps2.xml><?xml version="1.0" encoding="utf-8"?>
<ds:datastoreItem xmlns:ds="http://schemas.openxmlformats.org/officeDocument/2006/customXml" ds:itemID="{45636C84-9015-458F-AB44-3B0B65B545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167703-4F9E-41BF-B35D-A6C41FD380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076801-6b23-4b39-9fbd-991aec427f8a"/>
    <ds:schemaRef ds:uri="4d464e53-9b80-4c5f-afe8-6e96ab7126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2274</TotalTime>
  <Words>659</Words>
  <Application>Microsoft Office PowerPoint</Application>
  <PresentationFormat>Custom</PresentationFormat>
  <Paragraphs>64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Teması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DOGUKAN KOCYIGIT</dc:creator>
  <cp:lastModifiedBy>Victoria White</cp:lastModifiedBy>
  <cp:revision>45</cp:revision>
  <dcterms:created xsi:type="dcterms:W3CDTF">2024-11-30T14:16:56Z</dcterms:created>
  <dcterms:modified xsi:type="dcterms:W3CDTF">2025-04-30T15:22:10Z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0x01010080F0A5E721E682479DBD92CE5C9BFD98</vt:lpwstr>
  </property>
  <property fmtid="{D5CDD505-2E9C-101B-9397-08002B2CF9AE}" pid="3" name="MediaServiceImageTags">
    <vt:lpwstr/>
  </property>
</Properties>
</file>