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89" autoAdjust="0"/>
  </p:normalViewPr>
  <p:slideViewPr>
    <p:cSldViewPr>
      <p:cViewPr>
        <p:scale>
          <a:sx n="49" d="100"/>
          <a:sy n="49" d="100"/>
        </p:scale>
        <p:origin x="-1756" y="-3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0EE22-B4F9-4D78-A687-4CC9EDF05093}" type="datetimeFigureOut">
              <a:rPr lang="en-CA" smtClean="0"/>
              <a:t>2018-05-01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1214F-6D5D-451E-A090-EBB19C3FC8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1440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1214F-6D5D-451E-A090-EBB19C3FC8DC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352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1214F-6D5D-451E-A090-EBB19C3FC8D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41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1475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CA" altLang="en-US" dirty="0" smtClean="0"/>
          </a:p>
        </p:txBody>
      </p:sp>
      <p:sp>
        <p:nvSpPr>
          <p:cNvPr id="2488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EF8202-5B1D-436A-9BA9-B7F031BFCF2A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2499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2" indent="0">
              <a:buFontTx/>
              <a:buNone/>
              <a:defRPr/>
            </a:pPr>
            <a:endParaRPr lang="en-CA" altLang="en-US" sz="1100" dirty="0" smtClean="0"/>
          </a:p>
        </p:txBody>
      </p:sp>
      <p:sp>
        <p:nvSpPr>
          <p:cNvPr id="249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24384" indent="-277291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15395" indent="-221210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62488" indent="-221210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09580" indent="-221210" defTabSz="9035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458230" indent="-221210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06880" indent="-221210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355531" indent="-221210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04181" indent="-221210" defTabSz="9035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61CB40-39FC-42F1-AE98-B9CC2746C4AE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1214F-6D5D-451E-A090-EBB19C3FC8D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8291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75" y="-304800"/>
            <a:ext cx="2828925" cy="132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Aerobic Training in Canadian Stroke Rehabilitation Programs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38400"/>
            <a:ext cx="8229600" cy="3352800"/>
          </a:xfrm>
        </p:spPr>
        <p:txBody>
          <a:bodyPr>
            <a:normAutofit/>
          </a:bodyPr>
          <a:lstStyle/>
          <a:p>
            <a:r>
              <a:rPr lang="en-CA" altLang="en-US" dirty="0"/>
              <a:t>Aerobic training </a:t>
            </a:r>
            <a:r>
              <a:rPr lang="en-CA" altLang="en-US" dirty="0" smtClean="0"/>
              <a:t>is </a:t>
            </a:r>
            <a:r>
              <a:rPr lang="en-CA" altLang="en-US" dirty="0"/>
              <a:t>recommended for people after stroke. </a:t>
            </a:r>
            <a:endParaRPr lang="en-CA" altLang="en-US" dirty="0" smtClean="0"/>
          </a:p>
          <a:p>
            <a:pPr marL="0" indent="0">
              <a:buNone/>
            </a:pPr>
            <a:endParaRPr lang="en-CA" altLang="en-US" dirty="0" smtClean="0"/>
          </a:p>
          <a:p>
            <a:r>
              <a:rPr lang="en-CA" altLang="en-US" dirty="0" smtClean="0"/>
              <a:t>Yet </a:t>
            </a:r>
            <a:r>
              <a:rPr lang="en-CA" altLang="en-US" dirty="0"/>
              <a:t>the uptake and operationalization of AT in clinical practice at a program level in Canada has not been measured.</a:t>
            </a:r>
            <a:r>
              <a:rPr lang="en-CA" altLang="en-US" b="1" dirty="0"/>
              <a:t> </a:t>
            </a:r>
            <a:endParaRPr lang="en-CA" altLang="en-US" b="1" dirty="0" smtClean="0"/>
          </a:p>
          <a:p>
            <a:endParaRPr lang="en-CA" altLang="en-US" sz="2800" dirty="0" smtClean="0">
              <a:latin typeface="Arial" charset="0"/>
              <a:cs typeface="Arial" charset="0"/>
            </a:endParaRPr>
          </a:p>
          <a:p>
            <a:endParaRPr lang="en-CA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2700"/>
            <a:ext cx="293846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40215" y="447958"/>
            <a:ext cx="406400" cy="40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830" y="6477000"/>
            <a:ext cx="8645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C. </a:t>
            </a:r>
            <a:r>
              <a:rPr lang="en-CA" sz="1600" dirty="0" err="1" smtClean="0"/>
              <a:t>Nathoo</a:t>
            </a:r>
            <a:r>
              <a:rPr lang="en-CA" sz="1600" dirty="0"/>
              <a:t>, </a:t>
            </a:r>
            <a:r>
              <a:rPr lang="en-CA" sz="1600" dirty="0" smtClean="0"/>
              <a:t>S</a:t>
            </a:r>
            <a:r>
              <a:rPr lang="en-CA" sz="1600" dirty="0"/>
              <a:t>. Buren, R. El-Haddad, K. Feldman, E. Schroeder, D. Brooks, E. L. </a:t>
            </a:r>
            <a:r>
              <a:rPr lang="en-CA" sz="1600" dirty="0" smtClean="0"/>
              <a:t>Inness, </a:t>
            </a:r>
            <a:r>
              <a:rPr lang="en-CA" sz="1600" dirty="0"/>
              <a:t>and S. Marzolini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193790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Purpose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Times New Roman" pitchFamily="18" charset="0"/>
              <a:buAutoNum type="arabicPeriod"/>
            </a:pPr>
            <a:r>
              <a:rPr lang="en-CA" altLang="en-US" dirty="0">
                <a:latin typeface="Arial" charset="0"/>
                <a:cs typeface="Arial" charset="0"/>
              </a:rPr>
              <a:t>Determine prevalence of structured AT in public inpatient and outpatient stroke rehabilitation programs across </a:t>
            </a:r>
            <a:r>
              <a:rPr lang="en-CA" altLang="en-US" dirty="0" smtClean="0">
                <a:latin typeface="Arial" charset="0"/>
                <a:cs typeface="Arial" charset="0"/>
              </a:rPr>
              <a:t>Canada</a:t>
            </a:r>
          </a:p>
          <a:p>
            <a:pPr marL="514350" indent="-514350">
              <a:buFont typeface="+mj-lt"/>
              <a:buAutoNum type="arabicPeriod"/>
            </a:pPr>
            <a:endParaRPr lang="en-CA" altLang="en-US" dirty="0">
              <a:latin typeface="Arial" charset="0"/>
              <a:cs typeface="Arial" charset="0"/>
            </a:endParaRPr>
          </a:p>
          <a:p>
            <a:pPr>
              <a:buFont typeface="Times New Roman" pitchFamily="18" charset="0"/>
              <a:buAutoNum type="arabicPeriod"/>
            </a:pPr>
            <a:r>
              <a:rPr lang="en-CA" altLang="en-US" dirty="0">
                <a:latin typeface="Arial" charset="0"/>
                <a:cs typeface="Arial" charset="0"/>
              </a:rPr>
              <a:t>Explore how these practices are operationalized </a:t>
            </a:r>
            <a:endParaRPr lang="en-CA" altLang="en-US" dirty="0" smtClean="0">
              <a:latin typeface="Arial" charset="0"/>
              <a:cs typeface="Arial" charset="0"/>
            </a:endParaRPr>
          </a:p>
          <a:p>
            <a:pPr marL="514350" indent="-514350">
              <a:buFont typeface="+mj-lt"/>
              <a:buAutoNum type="arabicPeriod"/>
            </a:pPr>
            <a:endParaRPr lang="en-CA" altLang="en-US" dirty="0">
              <a:latin typeface="Arial" charset="0"/>
              <a:cs typeface="Arial" charset="0"/>
            </a:endParaRPr>
          </a:p>
          <a:p>
            <a:pPr>
              <a:buFont typeface="Times New Roman" pitchFamily="18" charset="0"/>
              <a:buAutoNum type="arabicPeriod"/>
            </a:pPr>
            <a:r>
              <a:rPr lang="en-CA" altLang="en-US" dirty="0">
                <a:latin typeface="Arial" charset="0"/>
                <a:cs typeface="Arial" charset="0"/>
              </a:rPr>
              <a:t>Determine the barriers/challenges to implementation of </a:t>
            </a:r>
            <a:r>
              <a:rPr lang="en-CA" altLang="en-US" dirty="0" smtClean="0">
                <a:latin typeface="Arial" charset="0"/>
                <a:cs typeface="Arial" charset="0"/>
              </a:rPr>
              <a:t>AT</a:t>
            </a:r>
            <a:endParaRPr lang="en-CA" altLang="en-US" dirty="0">
              <a:latin typeface="Arial" charset="0"/>
              <a:cs typeface="Arial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5200" y="457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9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950" y="1196975"/>
            <a:ext cx="8789988" cy="52562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4776"/>
            <a:ext cx="8218488" cy="147637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CA" sz="3600" b="1" cap="none" dirty="0" smtClean="0"/>
              <a:t>Aerobic Training in Stroke Rehab</a:t>
            </a:r>
            <a:endParaRPr lang="en-CA" sz="3600" b="1" cap="none" dirty="0"/>
          </a:p>
        </p:txBody>
      </p:sp>
      <p:sp>
        <p:nvSpPr>
          <p:cNvPr id="23552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18488" cy="5373688"/>
          </a:xfrm>
        </p:spPr>
        <p:txBody>
          <a:bodyPr>
            <a:normAutofit/>
          </a:bodyPr>
          <a:lstStyle/>
          <a:p>
            <a:pPr lvl="1" indent="0">
              <a:buFont typeface="Arial" pitchFamily="34" charset="0"/>
              <a:buNone/>
              <a:defRPr/>
            </a:pPr>
            <a:endParaRPr lang="en-CA" altLang="en-US" sz="2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Canada </a:t>
            </a:r>
            <a:r>
              <a:rPr lang="en-CA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alt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Nathoo</a:t>
            </a:r>
            <a:r>
              <a:rPr lang="en-CA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 et al., 2018)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CA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78%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stroke 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rehab </a:t>
            </a:r>
            <a:r>
              <a:rPr lang="en-C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programs 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 AT (n=36/46)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CA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61% 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stroke rehab programs prescribe AT to &gt;50% of patients</a:t>
            </a:r>
          </a:p>
          <a:p>
            <a:pPr marL="457200" lvl="1" indent="0">
              <a:buNone/>
              <a:defRPr/>
            </a:pPr>
            <a:endParaRPr lang="en-US" altLang="en-US" sz="2400" baseline="30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C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United States </a:t>
            </a:r>
            <a:r>
              <a:rPr lang="en-CA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(Boyne P et al., 2017</a:t>
            </a:r>
            <a:r>
              <a:rPr lang="en-CA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2" indent="-342900">
              <a:defRPr/>
            </a:pPr>
            <a:r>
              <a:rPr lang="en-CA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89% </a:t>
            </a: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of acute/</a:t>
            </a:r>
            <a:r>
              <a:rPr lang="en-CA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nonacute</a:t>
            </a: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 care PTs </a:t>
            </a:r>
            <a:r>
              <a:rPr lang="en-CA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AT (</a:t>
            </a:r>
            <a:r>
              <a:rPr lang="en-CA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n=429/484)</a:t>
            </a:r>
            <a:endParaRPr lang="en-CA" alt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 indent="-342900">
              <a:defRPr/>
            </a:pPr>
            <a:r>
              <a:rPr lang="en-CA" alt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r>
              <a:rPr lang="en-CA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en-C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acute/</a:t>
            </a:r>
            <a:r>
              <a:rPr lang="en-CA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nonacute</a:t>
            </a:r>
            <a:r>
              <a:rPr lang="en-CA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care PTs prescribe AT to &gt;50% of people post stroke</a:t>
            </a:r>
            <a:endParaRPr lang="en-CA" altLang="en-US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  <a:defRPr/>
            </a:pPr>
            <a:endParaRPr lang="en-US" altLang="en-US" sz="2200" baseline="30000" dirty="0" smtClean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6453188"/>
            <a:ext cx="3720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Boyne P et al. JNPT  41:119-128, 2017</a:t>
            </a:r>
            <a:endParaRPr lang="en-CA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01000" y="2286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2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0825" y="1628775"/>
            <a:ext cx="8713788" cy="4824413"/>
          </a:xfrm>
          <a:prstGeom prst="rect">
            <a:avLst/>
          </a:prstGeom>
          <a:solidFill>
            <a:srgbClr val="DCE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313" y="914400"/>
            <a:ext cx="3960812" cy="865187"/>
          </a:xfrm>
          <a:solidFill>
            <a:srgbClr val="FFC000"/>
          </a:solidFill>
        </p:spPr>
        <p:txBody>
          <a:bodyPr anchor="ctr"/>
          <a:lstStyle/>
          <a:p>
            <a:pPr algn="ctr" eaLnBrk="1" fontAlgn="auto" hangingPunct="1">
              <a:defRPr/>
            </a:pPr>
            <a:r>
              <a:rPr lang="en-US" altLang="en-US" sz="2800" dirty="0" smtClean="0">
                <a:latin typeface="Arial Black" panose="020B0A04020102020204" pitchFamily="34" charset="0"/>
                <a:ea typeface="+mj-ea"/>
              </a:rPr>
              <a:t>Barriers Reported </a:t>
            </a:r>
            <a:endParaRPr lang="en-US" altLang="en-US" sz="2800" dirty="0">
              <a:latin typeface="Arial Black" panose="020B0A04020102020204" pitchFamily="34" charset="0"/>
              <a:ea typeface="+mj-ea"/>
            </a:endParaRPr>
          </a:p>
        </p:txBody>
      </p:sp>
      <p:sp>
        <p:nvSpPr>
          <p:cNvPr id="62467" name="Content Placeholder 4"/>
          <p:cNvSpPr>
            <a:spLocks noGrp="1"/>
          </p:cNvSpPr>
          <p:nvPr>
            <p:ph sz="half" idx="2"/>
          </p:nvPr>
        </p:nvSpPr>
        <p:spPr>
          <a:xfrm>
            <a:off x="-757238" y="1419225"/>
            <a:ext cx="5292726" cy="52562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CA" altLang="en-US" sz="1100" dirty="0" smtClean="0">
              <a:solidFill>
                <a:srgbClr val="161616"/>
              </a:solidFill>
            </a:endParaRPr>
          </a:p>
          <a:p>
            <a:pPr marL="558800" lvl="1" indent="0" eaLnBrk="1" hangingPunct="1">
              <a:buClrTx/>
              <a:buFontTx/>
              <a:buNone/>
              <a:defRPr/>
            </a:pPr>
            <a:r>
              <a:rPr lang="en-CA" altLang="en-US" sz="1800" dirty="0" smtClean="0">
                <a:solidFill>
                  <a:srgbClr val="161616"/>
                </a:solidFill>
              </a:rPr>
              <a:t>		</a:t>
            </a:r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r>
              <a:rPr lang="en-CA" altLang="en-US" sz="2000" dirty="0" smtClean="0"/>
              <a:t>Insufficient time within therapy session </a:t>
            </a:r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endParaRPr lang="en-CA" altLang="en-US" sz="1400" dirty="0"/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r>
              <a:rPr lang="en-CA" altLang="en-US" sz="2000" dirty="0" smtClean="0"/>
              <a:t>Insufficient length-of-stay</a:t>
            </a:r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endParaRPr lang="en-CA" altLang="en-US" sz="1400" dirty="0" smtClean="0"/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r>
              <a:rPr lang="en-CA" sz="2000" dirty="0"/>
              <a:t>L</a:t>
            </a:r>
            <a:r>
              <a:rPr lang="en-CA" sz="2000" dirty="0" smtClean="0"/>
              <a:t>ack </a:t>
            </a:r>
            <a:r>
              <a:rPr lang="en-CA" sz="2000" dirty="0"/>
              <a:t>of knowledge/skills of AT prescription for high risk </a:t>
            </a:r>
            <a:r>
              <a:rPr lang="en-CA" sz="2000" dirty="0" smtClean="0"/>
              <a:t>populations</a:t>
            </a:r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endParaRPr lang="en-CA" altLang="en-US" sz="1400" dirty="0" smtClean="0"/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r>
              <a:rPr lang="en-CA" altLang="en-US" sz="2000" dirty="0"/>
              <a:t>L</a:t>
            </a:r>
            <a:r>
              <a:rPr lang="en-CA" altLang="en-US" sz="2000" dirty="0" smtClean="0"/>
              <a:t>ack of equipment for prescription/assessment</a:t>
            </a:r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endParaRPr lang="en-CA" altLang="en-US" sz="1400" dirty="0" smtClean="0"/>
          </a:p>
          <a:p>
            <a:pPr marL="1600200" lvl="2" indent="-457200">
              <a:buClr>
                <a:srgbClr val="2F5897"/>
              </a:buClr>
              <a:buFontTx/>
              <a:buAutoNum type="arabicPeriod"/>
              <a:defRPr/>
            </a:pPr>
            <a:r>
              <a:rPr lang="en-CA" altLang="en-US" sz="2000" dirty="0" smtClean="0"/>
              <a:t>Interferes with other therapy schedules</a:t>
            </a:r>
            <a:endParaRPr lang="en-US" altLang="en-US" sz="2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635375" y="1574800"/>
            <a:ext cx="5437188" cy="50530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en-US" sz="2000" kern="0" dirty="0">
                <a:solidFill>
                  <a:srgbClr val="DADADA">
                    <a:lumMod val="10000"/>
                  </a:srgbClr>
                </a:solidFill>
                <a:latin typeface="Arial"/>
              </a:rPr>
              <a:t> </a:t>
            </a:r>
          </a:p>
          <a:p>
            <a:pPr marL="1485900" lvl="2" indent="-342900" eaLnBrk="0" hangingPunct="0">
              <a:spcBef>
                <a:spcPct val="20000"/>
              </a:spcBef>
              <a:buClr>
                <a:srgbClr val="2F5897"/>
              </a:buClr>
              <a:buFont typeface="Arial" pitchFamily="34" charset="0"/>
              <a:buChar char="•"/>
              <a:defRPr/>
            </a:pPr>
            <a:r>
              <a:rPr lang="en-CA" altLang="en-US" sz="2000" b="1" dirty="0">
                <a:solidFill>
                  <a:prstClr val="black"/>
                </a:solidFill>
                <a:latin typeface="Arial"/>
              </a:rPr>
              <a:t>91% </a:t>
            </a:r>
            <a:r>
              <a:rPr lang="en-CA" altLang="en-US" sz="2000" dirty="0">
                <a:solidFill>
                  <a:prstClr val="black"/>
                </a:solidFill>
                <a:latin typeface="Arial"/>
              </a:rPr>
              <a:t>do not conduct GXT with ECG monitoring</a:t>
            </a:r>
          </a:p>
          <a:p>
            <a:pPr marL="1485900" lvl="2" indent="-342900" eaLnBrk="0" hangingPunct="0">
              <a:spcBef>
                <a:spcPct val="20000"/>
              </a:spcBef>
              <a:buClr>
                <a:srgbClr val="2F5897"/>
              </a:buClr>
              <a:buFont typeface="Arial" pitchFamily="34" charset="0"/>
              <a:buChar char="•"/>
              <a:defRPr/>
            </a:pPr>
            <a:r>
              <a:rPr lang="en-CA" altLang="en-US" sz="2000" b="1" dirty="0">
                <a:solidFill>
                  <a:prstClr val="black"/>
                </a:solidFill>
                <a:latin typeface="Arial"/>
              </a:rPr>
              <a:t>79% </a:t>
            </a:r>
            <a:r>
              <a:rPr lang="en-CA" altLang="en-US" sz="2000" dirty="0">
                <a:solidFill>
                  <a:prstClr val="black"/>
                </a:solidFill>
                <a:latin typeface="Arial"/>
              </a:rPr>
              <a:t>do not measure BG in those at risk for hypoglycemia during the exercise session</a:t>
            </a:r>
          </a:p>
          <a:p>
            <a:pPr marL="1485900" lvl="2" indent="-342900" eaLnBrk="0" hangingPunct="0">
              <a:spcBef>
                <a:spcPct val="20000"/>
              </a:spcBef>
              <a:buClr>
                <a:srgbClr val="2F5897"/>
              </a:buClr>
              <a:buFont typeface="Arial" pitchFamily="34" charset="0"/>
              <a:buChar char="•"/>
              <a:defRPr/>
            </a:pPr>
            <a:r>
              <a:rPr lang="en-CA" altLang="en-US" sz="2000" b="1" dirty="0">
                <a:solidFill>
                  <a:prstClr val="black"/>
                </a:solidFill>
                <a:latin typeface="Arial"/>
                <a:cs typeface="+mn-cs"/>
              </a:rPr>
              <a:t>37% </a:t>
            </a:r>
            <a:r>
              <a:rPr lang="en-CA" altLang="en-US" sz="2000" dirty="0">
                <a:solidFill>
                  <a:prstClr val="black"/>
                </a:solidFill>
                <a:latin typeface="Arial"/>
                <a:cs typeface="+mn-cs"/>
              </a:rPr>
              <a:t>do not measured BP in people with hypertension</a:t>
            </a:r>
          </a:p>
          <a:p>
            <a:pPr marL="1143000" lvl="2" eaLnBrk="0" hangingPunct="0">
              <a:spcBef>
                <a:spcPct val="20000"/>
              </a:spcBef>
              <a:buClr>
                <a:srgbClr val="2F5897"/>
              </a:buClr>
              <a:defRPr/>
            </a:pPr>
            <a:endParaRPr lang="en-CA" altLang="en-US" sz="800" dirty="0">
              <a:solidFill>
                <a:prstClr val="black"/>
              </a:solidFill>
              <a:latin typeface="Arial"/>
              <a:cs typeface="+mn-cs"/>
            </a:endParaRPr>
          </a:p>
          <a:p>
            <a:pPr marL="1143000" lvl="2" eaLnBrk="0" hangingPunct="0">
              <a:spcBef>
                <a:spcPct val="20000"/>
              </a:spcBef>
              <a:buClr>
                <a:srgbClr val="2F5897"/>
              </a:buClr>
              <a:defRPr/>
            </a:pPr>
            <a:r>
              <a:rPr lang="en-CA" altLang="en-US" sz="800" dirty="0">
                <a:solidFill>
                  <a:prstClr val="black"/>
                </a:solidFill>
                <a:latin typeface="Arial"/>
                <a:cs typeface="+mn-cs"/>
              </a:rPr>
              <a:t>-------------------------------------------------------------------------------------------------------------</a:t>
            </a:r>
          </a:p>
          <a:p>
            <a:pPr marL="1143000" lvl="2" eaLnBrk="0" hangingPunct="0">
              <a:spcBef>
                <a:spcPct val="20000"/>
              </a:spcBef>
              <a:buClr>
                <a:srgbClr val="2F5897"/>
              </a:buClr>
              <a:defRPr/>
            </a:pPr>
            <a:r>
              <a:rPr lang="en-CA" altLang="en-US" sz="2000" b="1" dirty="0">
                <a:solidFill>
                  <a:prstClr val="black"/>
                </a:solidFill>
                <a:latin typeface="Arial"/>
              </a:rPr>
              <a:t>28%</a:t>
            </a:r>
            <a:r>
              <a:rPr lang="en-CA" altLang="en-US" sz="2000" dirty="0">
                <a:solidFill>
                  <a:prstClr val="black"/>
                </a:solidFill>
                <a:latin typeface="Arial"/>
              </a:rPr>
              <a:t> of programs exclude all patients with cardiac conditions</a:t>
            </a:r>
          </a:p>
          <a:p>
            <a:pPr marL="1485900" lvl="2" indent="-342900" eaLnBrk="0" hangingPunct="0">
              <a:spcBef>
                <a:spcPct val="20000"/>
              </a:spcBef>
              <a:buClr>
                <a:srgbClr val="2F5897"/>
              </a:buClr>
              <a:buFont typeface="Arial" pitchFamily="34" charset="0"/>
              <a:buChar char="•"/>
              <a:defRPr/>
            </a:pPr>
            <a:endParaRPr lang="en-CA" altLang="en-US" sz="800" dirty="0">
              <a:solidFill>
                <a:prstClr val="black"/>
              </a:solidFill>
              <a:latin typeface="Arial"/>
            </a:endParaRPr>
          </a:p>
          <a:p>
            <a:pPr marL="1143000" lvl="2" eaLnBrk="0" hangingPunct="0">
              <a:spcBef>
                <a:spcPct val="20000"/>
              </a:spcBef>
              <a:buClr>
                <a:srgbClr val="2F5897"/>
              </a:buClr>
              <a:defRPr/>
            </a:pPr>
            <a:r>
              <a:rPr lang="en-CA" altLang="en-US" sz="2000" b="1" dirty="0">
                <a:solidFill>
                  <a:prstClr val="black"/>
                </a:solidFill>
                <a:latin typeface="Arial"/>
              </a:rPr>
              <a:t>75% </a:t>
            </a:r>
            <a:r>
              <a:rPr lang="en-CA" altLang="en-US" sz="2000" dirty="0">
                <a:solidFill>
                  <a:prstClr val="black"/>
                </a:solidFill>
                <a:latin typeface="Arial"/>
              </a:rPr>
              <a:t>exclude those with severe stroke</a:t>
            </a:r>
          </a:p>
          <a:p>
            <a:pPr marL="1485900" lvl="2" indent="-342900" eaLnBrk="0" hangingPunct="0">
              <a:spcBef>
                <a:spcPct val="20000"/>
              </a:spcBef>
              <a:buClr>
                <a:srgbClr val="2F5897"/>
              </a:buClr>
              <a:buFont typeface="Arial" pitchFamily="34" charset="0"/>
              <a:buChar char="•"/>
              <a:defRPr/>
            </a:pPr>
            <a:endParaRPr lang="en-CA" altLang="en-US" sz="2000" dirty="0">
              <a:solidFill>
                <a:prstClr val="black"/>
              </a:solidFill>
              <a:latin typeface="Arial"/>
              <a:cs typeface="+mn-cs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4716463" y="914400"/>
            <a:ext cx="4176712" cy="86518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FAA26D3D-D897-4be2-8F04-BA451C77F1D7}"/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fontAlgn="auto" hangingPunct="1">
              <a:defRPr/>
            </a:pPr>
            <a:r>
              <a:rPr lang="en-US" altLang="en-US" sz="2800" kern="0" dirty="0" smtClean="0">
                <a:latin typeface="Arial Black" panose="020B0A04020102020204" pitchFamily="34" charset="0"/>
                <a:ea typeface="+mj-ea"/>
              </a:rPr>
              <a:t>Gaps with Guideline Recommendations </a:t>
            </a:r>
            <a:endParaRPr lang="en-US" altLang="en-US" sz="2800" kern="0" dirty="0">
              <a:latin typeface="Arial Black" panose="020B0A04020102020204" pitchFamily="34" charset="0"/>
              <a:ea typeface="+mj-ea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 bwMode="auto">
          <a:xfrm>
            <a:off x="684213" y="152400"/>
            <a:ext cx="7848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MS PGothic" pitchFamily="34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A6EBB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fontAlgn="auto" hangingPunct="1">
              <a:defRPr/>
            </a:pPr>
            <a:r>
              <a:rPr lang="en-US" altLang="en-US" sz="3200" kern="0" dirty="0" smtClean="0">
                <a:latin typeface="Arial Black" panose="020B0A04020102020204" pitchFamily="34" charset="0"/>
                <a:ea typeface="+mj-ea"/>
              </a:rPr>
              <a:t>Stroke Rehabilitation</a:t>
            </a:r>
            <a:endParaRPr lang="en-US" altLang="en-US" sz="3200" kern="0" dirty="0">
              <a:latin typeface="Arial Black" panose="020B0A04020102020204" pitchFamily="34" charset="0"/>
              <a:ea typeface="+mj-ea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48600" y="23733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93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0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Most stroke rehabilitation programs across Canada include AT.  </a:t>
            </a:r>
            <a:endParaRPr lang="en-CA" dirty="0" smtClean="0"/>
          </a:p>
          <a:p>
            <a:r>
              <a:rPr lang="en-CA" dirty="0" smtClean="0"/>
              <a:t>People </a:t>
            </a:r>
            <a:r>
              <a:rPr lang="en-CA" dirty="0"/>
              <a:t>with severe physical impairment and those with cardiac, metabolic and hemodynamic comorbidities may be excluded or not appropriately monitored during exercise. </a:t>
            </a:r>
            <a:endParaRPr lang="en-CA" dirty="0" smtClean="0"/>
          </a:p>
          <a:p>
            <a:r>
              <a:rPr lang="en-CA" dirty="0" smtClean="0"/>
              <a:t>More </a:t>
            </a:r>
            <a:r>
              <a:rPr lang="en-CA" dirty="0"/>
              <a:t>detailed </a:t>
            </a:r>
            <a:r>
              <a:rPr lang="en-CA" dirty="0" smtClean="0"/>
              <a:t>guidelines, </a:t>
            </a:r>
            <a:r>
              <a:rPr lang="en-CA" dirty="0"/>
              <a:t>training </a:t>
            </a:r>
            <a:r>
              <a:rPr lang="en-CA" dirty="0" smtClean="0"/>
              <a:t>practices, resources </a:t>
            </a:r>
            <a:r>
              <a:rPr lang="en-CA" dirty="0"/>
              <a:t>are needed to address these challenges. 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6096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5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301</Words>
  <Application>Microsoft Office PowerPoint</Application>
  <PresentationFormat>On-screen Show (4:3)</PresentationFormat>
  <Paragraphs>53</Paragraphs>
  <Slides>5</Slides>
  <Notes>5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Aerobic Training in Canadian Stroke Rehabilitation Programs </vt:lpstr>
      <vt:lpstr>Purpose</vt:lpstr>
      <vt:lpstr>Aerobic Training in Stroke Rehab</vt:lpstr>
      <vt:lpstr>Barriers Reported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Marzolini</dc:creator>
  <cp:lastModifiedBy>Susan Marzolini</cp:lastModifiedBy>
  <cp:revision>43</cp:revision>
  <dcterms:created xsi:type="dcterms:W3CDTF">2006-08-16T00:00:00Z</dcterms:created>
  <dcterms:modified xsi:type="dcterms:W3CDTF">2018-05-01T20:01:52Z</dcterms:modified>
</cp:coreProperties>
</file>