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7" r:id="rId2"/>
    <p:sldId id="258" r:id="rId3"/>
    <p:sldId id="259" r:id="rId4"/>
    <p:sldId id="265" r:id="rId5"/>
    <p:sldId id="260" r:id="rId6"/>
    <p:sldId id="262" r:id="rId7"/>
    <p:sldId id="266" r:id="rId8"/>
    <p:sldId id="267" r:id="rId9"/>
    <p:sldId id="268" r:id="rId10"/>
    <p:sldId id="263" r:id="rId11"/>
    <p:sldId id="270" r:id="rId12"/>
    <p:sldId id="269" r:id="rId13"/>
    <p:sldId id="264" r:id="rId14"/>
    <p:sldId id="275" r:id="rId15"/>
    <p:sldId id="276" r:id="rId16"/>
    <p:sldId id="292" r:id="rId1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ley MacDonald" initials="HM"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83784" autoAdjust="0"/>
  </p:normalViewPr>
  <p:slideViewPr>
    <p:cSldViewPr snapToGrid="0" snapToObjects="1">
      <p:cViewPr varScale="1">
        <p:scale>
          <a:sx n="111" d="100"/>
          <a:sy n="111" d="100"/>
        </p:scale>
        <p:origin x="546"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19T10:18:27.443" idx="5">
    <p:pos x="5468" y="19"/>
    <p:text>Table 3 - Brief timeline of some key historical events related to AAS use.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5-10T11:29:07.601" idx="1">
    <p:pos x="5445" y="26"/>
    <p:text>WL Consensus ppt included a slide titled "Factors Influencing AAS Use"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5-10T11:43:34.532" idx="3">
    <p:pos x="5430" y="30"/>
    <p:text>Table 4: Reported motivators for AAS use by athletes</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5-10T11:45:49.540" idx="4">
    <p:pos x="5902" y="70"/>
    <p:text>INSERT BOX 1 – CONSENSUS STATEMENTS &amp; RECOMMENDATIONS (8 TOTAL)</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5-10T11:45:49.540" idx="4">
    <p:pos x="5902" y="70"/>
    <p:text>INSERT BOX 1 – CONSENSUS STATEMENTS &amp; RECOMMENDATIONS (8 TOTAL)</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71179-D265-41D7-8D18-16B0E66B2EAC}"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B93AE-A53D-4BF6-A472-0E9E57E88FA8}" type="slidenum">
              <a:rPr lang="en-US" smtClean="0"/>
              <a:t>‹#›</a:t>
            </a:fld>
            <a:endParaRPr lang="en-US"/>
          </a:p>
        </p:txBody>
      </p:sp>
    </p:spTree>
    <p:extLst>
      <p:ext uri="{BB962C8B-B14F-4D97-AF65-F5344CB8AC3E}">
        <p14:creationId xmlns:p14="http://schemas.microsoft.com/office/powerpoint/2010/main" val="178516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Original reference (1) == 1</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 American College of Sports Medicine position stand on the use of anabolic-androgenic steroids in sports. </a:t>
            </a:r>
            <a:r>
              <a:rPr lang="en-US" sz="1200" i="1" kern="1200" dirty="0">
                <a:solidFill>
                  <a:schemeClr val="tx1"/>
                </a:solidFill>
                <a:effectLst/>
                <a:latin typeface="+mn-lt"/>
                <a:ea typeface="+mn-ea"/>
                <a:cs typeface="+mn-cs"/>
              </a:rPr>
              <a:t>Med Sci Sports </a:t>
            </a:r>
            <a:r>
              <a:rPr lang="en-US" sz="1200" i="1" kern="1200" dirty="0" err="1">
                <a:solidFill>
                  <a:schemeClr val="tx1"/>
                </a:solidFill>
                <a:effectLst/>
                <a:latin typeface="+mn-lt"/>
                <a:ea typeface="+mn-ea"/>
                <a:cs typeface="+mn-cs"/>
              </a:rPr>
              <a:t>Exerc</a:t>
            </a:r>
            <a:r>
              <a:rPr lang="en-US" sz="1200" kern="1200" dirty="0">
                <a:solidFill>
                  <a:schemeClr val="tx1"/>
                </a:solidFill>
                <a:effectLst/>
                <a:latin typeface="+mn-lt"/>
                <a:ea typeface="+mn-ea"/>
                <a:cs typeface="+mn-cs"/>
              </a:rPr>
              <a:t>. 1987;19(5):534-9.</a:t>
            </a:r>
          </a:p>
        </p:txBody>
      </p:sp>
      <p:sp>
        <p:nvSpPr>
          <p:cNvPr id="4" name="Slide Number Placeholder 3"/>
          <p:cNvSpPr>
            <a:spLocks noGrp="1"/>
          </p:cNvSpPr>
          <p:nvPr>
            <p:ph type="sldNum" sz="quarter" idx="5"/>
          </p:nvPr>
        </p:nvSpPr>
        <p:spPr/>
        <p:txBody>
          <a:bodyPr/>
          <a:lstStyle/>
          <a:p>
            <a:fld id="{426B93AE-A53D-4BF6-A472-0E9E57E88FA8}" type="slidenum">
              <a:rPr lang="en-US" smtClean="0"/>
              <a:t>2</a:t>
            </a:fld>
            <a:endParaRPr lang="en-US"/>
          </a:p>
        </p:txBody>
      </p:sp>
    </p:spTree>
    <p:extLst>
      <p:ext uri="{BB962C8B-B14F-4D97-AF65-F5344CB8AC3E}">
        <p14:creationId xmlns:p14="http://schemas.microsoft.com/office/powerpoint/2010/main" val="1489745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reference (3) == 2</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3. Hoffman JR, Kraemer WJ, </a:t>
            </a:r>
            <a:r>
              <a:rPr lang="en-US" sz="1200" kern="1200" dirty="0" err="1">
                <a:solidFill>
                  <a:schemeClr val="tx1"/>
                </a:solidFill>
                <a:effectLst/>
                <a:latin typeface="+mn-lt"/>
                <a:ea typeface="+mn-ea"/>
                <a:cs typeface="+mn-cs"/>
              </a:rPr>
              <a:t>Bhasin</a:t>
            </a:r>
            <a:r>
              <a:rPr lang="en-US" sz="1200" kern="1200" dirty="0">
                <a:solidFill>
                  <a:schemeClr val="tx1"/>
                </a:solidFill>
                <a:effectLst/>
                <a:latin typeface="+mn-lt"/>
                <a:ea typeface="+mn-ea"/>
                <a:cs typeface="+mn-cs"/>
              </a:rPr>
              <a:t> S et al. Position stand on androgen and human growth hormone use. </a:t>
            </a:r>
            <a:r>
              <a:rPr lang="en-US" sz="1200" i="1" kern="1200" dirty="0">
                <a:solidFill>
                  <a:schemeClr val="tx1"/>
                </a:solidFill>
                <a:effectLst/>
                <a:latin typeface="+mn-lt"/>
                <a:ea typeface="+mn-ea"/>
                <a:cs typeface="+mn-cs"/>
              </a:rPr>
              <a:t>J Strength Cond Res</a:t>
            </a:r>
            <a:r>
              <a:rPr lang="en-US" sz="1200" kern="1200" dirty="0">
                <a:solidFill>
                  <a:schemeClr val="tx1"/>
                </a:solidFill>
                <a:effectLst/>
                <a:latin typeface="+mn-lt"/>
                <a:ea typeface="+mn-ea"/>
                <a:cs typeface="+mn-cs"/>
              </a:rPr>
              <a:t>. 2009;23(5 Suppl):S1-s59.</a:t>
            </a:r>
            <a:endParaRPr lang="en-US" dirty="0"/>
          </a:p>
        </p:txBody>
      </p:sp>
      <p:sp>
        <p:nvSpPr>
          <p:cNvPr id="4" name="Slide Number Placeholder 3"/>
          <p:cNvSpPr>
            <a:spLocks noGrp="1"/>
          </p:cNvSpPr>
          <p:nvPr>
            <p:ph type="sldNum" sz="quarter" idx="5"/>
          </p:nvPr>
        </p:nvSpPr>
        <p:spPr/>
        <p:txBody>
          <a:bodyPr/>
          <a:lstStyle/>
          <a:p>
            <a:fld id="{426B93AE-A53D-4BF6-A472-0E9E57E88FA8}" type="slidenum">
              <a:rPr lang="en-US" smtClean="0"/>
              <a:t>3</a:t>
            </a:fld>
            <a:endParaRPr lang="en-US"/>
          </a:p>
        </p:txBody>
      </p:sp>
    </p:spTree>
    <p:extLst>
      <p:ext uri="{BB962C8B-B14F-4D97-AF65-F5344CB8AC3E}">
        <p14:creationId xmlns:p14="http://schemas.microsoft.com/office/powerpoint/2010/main" val="374478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Original references (3, 13, 14) == 2, 3, 4</a:t>
            </a:r>
          </a:p>
          <a:p>
            <a:pPr marL="628650" lvl="1" indent="-171450">
              <a:buFont typeface="Arial" panose="020B0604020202020204" pitchFamily="34" charset="0"/>
              <a:buChar char="•"/>
            </a:pPr>
            <a:r>
              <a:rPr lang="en-US" dirty="0"/>
              <a:t>3. </a:t>
            </a:r>
            <a:r>
              <a:rPr lang="en-US" sz="1200" kern="1200" dirty="0">
                <a:solidFill>
                  <a:schemeClr val="tx1"/>
                </a:solidFill>
                <a:effectLst/>
                <a:latin typeface="+mn-lt"/>
                <a:ea typeface="+mn-ea"/>
                <a:cs typeface="+mn-cs"/>
              </a:rPr>
              <a:t>Hoffman JR, Kraemer WJ, </a:t>
            </a:r>
            <a:r>
              <a:rPr lang="en-US" sz="1200" kern="1200" dirty="0" err="1">
                <a:solidFill>
                  <a:schemeClr val="tx1"/>
                </a:solidFill>
                <a:effectLst/>
                <a:latin typeface="+mn-lt"/>
                <a:ea typeface="+mn-ea"/>
                <a:cs typeface="+mn-cs"/>
              </a:rPr>
              <a:t>Bhasin</a:t>
            </a:r>
            <a:r>
              <a:rPr lang="en-US" sz="1200" kern="1200" dirty="0">
                <a:solidFill>
                  <a:schemeClr val="tx1"/>
                </a:solidFill>
                <a:effectLst/>
                <a:latin typeface="+mn-lt"/>
                <a:ea typeface="+mn-ea"/>
                <a:cs typeface="+mn-cs"/>
              </a:rPr>
              <a:t> S et al. Position stand on androgen and human growth hormone use. </a:t>
            </a:r>
            <a:r>
              <a:rPr lang="en-US" sz="1200" i="1" kern="1200" dirty="0">
                <a:solidFill>
                  <a:schemeClr val="tx1"/>
                </a:solidFill>
                <a:effectLst/>
                <a:latin typeface="+mn-lt"/>
                <a:ea typeface="+mn-ea"/>
                <a:cs typeface="+mn-cs"/>
              </a:rPr>
              <a:t>J Strength Cond Res</a:t>
            </a:r>
            <a:r>
              <a:rPr lang="en-US" sz="1200" kern="1200" dirty="0">
                <a:solidFill>
                  <a:schemeClr val="tx1"/>
                </a:solidFill>
                <a:effectLst/>
                <a:latin typeface="+mn-lt"/>
                <a:ea typeface="+mn-ea"/>
                <a:cs typeface="+mn-cs"/>
              </a:rPr>
              <a:t>. 2009;23(5 Suppl):S1-s59.</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13. </a:t>
            </a:r>
            <a:r>
              <a:rPr lang="en-US" sz="1200" kern="1200" dirty="0" err="1">
                <a:solidFill>
                  <a:schemeClr val="tx1"/>
                </a:solidFill>
                <a:effectLst/>
                <a:latin typeface="+mn-lt"/>
                <a:ea typeface="+mn-ea"/>
                <a:cs typeface="+mn-cs"/>
              </a:rPr>
              <a:t>Kopera</a:t>
            </a:r>
            <a:r>
              <a:rPr lang="en-US" sz="1200" kern="1200" dirty="0">
                <a:solidFill>
                  <a:schemeClr val="tx1"/>
                </a:solidFill>
                <a:effectLst/>
                <a:latin typeface="+mn-lt"/>
                <a:ea typeface="+mn-ea"/>
                <a:cs typeface="+mn-cs"/>
              </a:rPr>
              <a:t> H. The history of anabolic steroids and a review of clinical experience with anabolic steroids. </a:t>
            </a:r>
            <a:r>
              <a:rPr lang="en-US" sz="1200" i="1" kern="1200" dirty="0">
                <a:solidFill>
                  <a:schemeClr val="tx1"/>
                </a:solidFill>
                <a:effectLst/>
                <a:latin typeface="+mn-lt"/>
                <a:ea typeface="+mn-ea"/>
                <a:cs typeface="+mn-cs"/>
              </a:rPr>
              <a:t>Acta Endocrinol Suppl (</a:t>
            </a:r>
            <a:r>
              <a:rPr lang="en-US" sz="1200" i="1" kern="1200" dirty="0" err="1">
                <a:solidFill>
                  <a:schemeClr val="tx1"/>
                </a:solidFill>
                <a:effectLst/>
                <a:latin typeface="+mn-lt"/>
                <a:ea typeface="+mn-ea"/>
                <a:cs typeface="+mn-cs"/>
              </a:rPr>
              <a:t>Copenh</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1985;271:11-8.</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14. Pope HG, Brower KJ. Anabolic-androgenic steroid-related disorders. In: B Sadock, V Sadock editors. </a:t>
            </a:r>
            <a:r>
              <a:rPr lang="en-US" sz="1200" i="1" kern="1200" dirty="0">
                <a:solidFill>
                  <a:schemeClr val="tx1"/>
                </a:solidFill>
                <a:effectLst/>
                <a:latin typeface="+mn-lt"/>
                <a:ea typeface="+mn-ea"/>
                <a:cs typeface="+mn-cs"/>
              </a:rPr>
              <a:t>Comprehensive Textbook of Psychiatry</a:t>
            </a:r>
            <a:r>
              <a:rPr lang="en-US" sz="1200" kern="1200" dirty="0">
                <a:solidFill>
                  <a:schemeClr val="tx1"/>
                </a:solidFill>
                <a:effectLst/>
                <a:latin typeface="+mn-lt"/>
                <a:ea typeface="+mn-ea"/>
                <a:cs typeface="+mn-cs"/>
              </a:rPr>
              <a:t>. Philadelphia, PA: Lippincott Williams &amp; Wilkins; 2009, p 1419e31.</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Original references (3, 4) == 2, 5</a:t>
            </a:r>
          </a:p>
          <a:p>
            <a:pPr marL="628650" lvl="1" indent="-171450">
              <a:buFont typeface="Arial" panose="020B0604020202020204" pitchFamily="34" charset="0"/>
              <a:buChar char="•"/>
            </a:pPr>
            <a:r>
              <a:rPr lang="en-US" dirty="0"/>
              <a:t>3. </a:t>
            </a:r>
            <a:r>
              <a:rPr lang="en-US" sz="1200" kern="1200" dirty="0">
                <a:solidFill>
                  <a:schemeClr val="tx1"/>
                </a:solidFill>
                <a:effectLst/>
                <a:latin typeface="+mn-lt"/>
                <a:ea typeface="+mn-ea"/>
                <a:cs typeface="+mn-cs"/>
              </a:rPr>
              <a:t>Hoffman JR, Kraemer WJ, </a:t>
            </a:r>
            <a:r>
              <a:rPr lang="en-US" sz="1200" kern="1200" dirty="0" err="1">
                <a:solidFill>
                  <a:schemeClr val="tx1"/>
                </a:solidFill>
                <a:effectLst/>
                <a:latin typeface="+mn-lt"/>
                <a:ea typeface="+mn-ea"/>
                <a:cs typeface="+mn-cs"/>
              </a:rPr>
              <a:t>Bhasin</a:t>
            </a:r>
            <a:r>
              <a:rPr lang="en-US" sz="1200" kern="1200" dirty="0">
                <a:solidFill>
                  <a:schemeClr val="tx1"/>
                </a:solidFill>
                <a:effectLst/>
                <a:latin typeface="+mn-lt"/>
                <a:ea typeface="+mn-ea"/>
                <a:cs typeface="+mn-cs"/>
              </a:rPr>
              <a:t> S et al. Position stand on androgen and human growth hormone use. </a:t>
            </a:r>
            <a:r>
              <a:rPr lang="en-US" sz="1200" i="1" kern="1200" dirty="0">
                <a:solidFill>
                  <a:schemeClr val="tx1"/>
                </a:solidFill>
                <a:effectLst/>
                <a:latin typeface="+mn-lt"/>
                <a:ea typeface="+mn-ea"/>
                <a:cs typeface="+mn-cs"/>
              </a:rPr>
              <a:t>J Strength Cond Res</a:t>
            </a:r>
            <a:r>
              <a:rPr lang="en-US" sz="1200" kern="1200" dirty="0">
                <a:solidFill>
                  <a:schemeClr val="tx1"/>
                </a:solidFill>
                <a:effectLst/>
                <a:latin typeface="+mn-lt"/>
                <a:ea typeface="+mn-ea"/>
                <a:cs typeface="+mn-cs"/>
              </a:rPr>
              <a:t>. 2009;23(5 Suppl):S1-s59.</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4. </a:t>
            </a:r>
            <a:r>
              <a:rPr lang="en-US" sz="1200" kern="1200" dirty="0" err="1">
                <a:solidFill>
                  <a:schemeClr val="tx1"/>
                </a:solidFill>
                <a:effectLst/>
                <a:latin typeface="+mn-lt"/>
                <a:ea typeface="+mn-ea"/>
                <a:cs typeface="+mn-cs"/>
              </a:rPr>
              <a:t>Kanayama</a:t>
            </a:r>
            <a:r>
              <a:rPr lang="en-US" sz="1200" kern="1200" dirty="0">
                <a:solidFill>
                  <a:schemeClr val="tx1"/>
                </a:solidFill>
                <a:effectLst/>
                <a:latin typeface="+mn-lt"/>
                <a:ea typeface="+mn-ea"/>
                <a:cs typeface="+mn-cs"/>
              </a:rPr>
              <a:t> G, Pope HG, Jr. History and epidemiology of anabolic androgens in athletes and non-athletes. </a:t>
            </a:r>
            <a:r>
              <a:rPr lang="en-US" sz="1200" i="1" kern="1200" dirty="0">
                <a:solidFill>
                  <a:schemeClr val="tx1"/>
                </a:solidFill>
                <a:effectLst/>
                <a:latin typeface="+mn-lt"/>
                <a:ea typeface="+mn-ea"/>
                <a:cs typeface="+mn-cs"/>
              </a:rPr>
              <a:t>Mol Cell Endocrinol</a:t>
            </a:r>
            <a:r>
              <a:rPr lang="en-US" sz="1200" kern="1200" dirty="0">
                <a:solidFill>
                  <a:schemeClr val="tx1"/>
                </a:solidFill>
                <a:effectLst/>
                <a:latin typeface="+mn-lt"/>
                <a:ea typeface="+mn-ea"/>
                <a:cs typeface="+mn-cs"/>
              </a:rPr>
              <a:t>. 2018;464:4-13</a:t>
            </a:r>
            <a:endParaRPr lang="en-US" dirty="0"/>
          </a:p>
        </p:txBody>
      </p:sp>
      <p:sp>
        <p:nvSpPr>
          <p:cNvPr id="4" name="Slide Number Placeholder 3"/>
          <p:cNvSpPr>
            <a:spLocks noGrp="1"/>
          </p:cNvSpPr>
          <p:nvPr>
            <p:ph type="sldNum" sz="quarter" idx="5"/>
          </p:nvPr>
        </p:nvSpPr>
        <p:spPr/>
        <p:txBody>
          <a:bodyPr/>
          <a:lstStyle/>
          <a:p>
            <a:fld id="{426B93AE-A53D-4BF6-A472-0E9E57E88FA8}" type="slidenum">
              <a:rPr lang="en-US" smtClean="0"/>
              <a:t>4</a:t>
            </a:fld>
            <a:endParaRPr lang="en-US"/>
          </a:p>
        </p:txBody>
      </p:sp>
    </p:spTree>
    <p:extLst>
      <p:ext uri="{BB962C8B-B14F-4D97-AF65-F5344CB8AC3E}">
        <p14:creationId xmlns:p14="http://schemas.microsoft.com/office/powerpoint/2010/main" val="150350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Original references: 4</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4. </a:t>
            </a:r>
            <a:r>
              <a:rPr lang="en-US" sz="1200" kern="1200" dirty="0" err="1">
                <a:solidFill>
                  <a:schemeClr val="tx1"/>
                </a:solidFill>
                <a:effectLst/>
                <a:latin typeface="+mn-lt"/>
                <a:ea typeface="+mn-ea"/>
                <a:cs typeface="+mn-cs"/>
              </a:rPr>
              <a:t>Kanayama</a:t>
            </a:r>
            <a:r>
              <a:rPr lang="en-US" sz="1200" kern="1200" dirty="0">
                <a:solidFill>
                  <a:schemeClr val="tx1"/>
                </a:solidFill>
                <a:effectLst/>
                <a:latin typeface="+mn-lt"/>
                <a:ea typeface="+mn-ea"/>
                <a:cs typeface="+mn-cs"/>
              </a:rPr>
              <a:t> G, Pope HG, Jr. History and epidemiology of anabolic androgens in athletes and non-athletes. </a:t>
            </a:r>
            <a:r>
              <a:rPr lang="en-US" sz="1200" i="1" kern="1200" dirty="0">
                <a:solidFill>
                  <a:schemeClr val="tx1"/>
                </a:solidFill>
                <a:effectLst/>
                <a:latin typeface="+mn-lt"/>
                <a:ea typeface="+mn-ea"/>
                <a:cs typeface="+mn-cs"/>
              </a:rPr>
              <a:t>Mol Cell Endocrinol</a:t>
            </a:r>
            <a:r>
              <a:rPr lang="en-US" sz="1200" kern="1200" dirty="0">
                <a:solidFill>
                  <a:schemeClr val="tx1"/>
                </a:solidFill>
                <a:effectLst/>
                <a:latin typeface="+mn-lt"/>
                <a:ea typeface="+mn-ea"/>
                <a:cs typeface="+mn-cs"/>
              </a:rPr>
              <a:t>. 2018;464:4-13</a:t>
            </a:r>
            <a:r>
              <a:rPr lang="en-US" dirty="0"/>
              <a:t>	</a:t>
            </a:r>
          </a:p>
          <a:p>
            <a:pPr marL="171450" indent="-171450">
              <a:buFont typeface="Arial" panose="020B0604020202020204" pitchFamily="34" charset="0"/>
              <a:buChar char="•"/>
            </a:pPr>
            <a:r>
              <a:rPr lang="en-US" dirty="0"/>
              <a:t>Original references: 23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23. </a:t>
            </a:r>
            <a:r>
              <a:rPr lang="en-US" sz="1200" kern="1200" dirty="0" err="1">
                <a:solidFill>
                  <a:schemeClr val="tx1"/>
                </a:solidFill>
                <a:effectLst/>
                <a:latin typeface="+mn-lt"/>
                <a:ea typeface="+mn-ea"/>
                <a:cs typeface="+mn-cs"/>
              </a:rPr>
              <a:t>Thorlindsson</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Halldorsson</a:t>
            </a:r>
            <a:r>
              <a:rPr lang="en-US" sz="1200" kern="1200" dirty="0">
                <a:solidFill>
                  <a:schemeClr val="tx1"/>
                </a:solidFill>
                <a:effectLst/>
                <a:latin typeface="+mn-lt"/>
                <a:ea typeface="+mn-ea"/>
                <a:cs typeface="+mn-cs"/>
              </a:rPr>
              <a:t> V. Sport, and use of anabolic androgenic steroids among Icelandic high school students: a critical test of three perspectives. </a:t>
            </a:r>
            <a:r>
              <a:rPr lang="en-US" sz="1200" i="1" kern="1200" dirty="0">
                <a:solidFill>
                  <a:schemeClr val="tx1"/>
                </a:solidFill>
                <a:effectLst/>
                <a:latin typeface="+mn-lt"/>
                <a:ea typeface="+mn-ea"/>
                <a:cs typeface="+mn-cs"/>
              </a:rPr>
              <a:t>Substance abuse treatment, prevention, and policy</a:t>
            </a:r>
            <a:r>
              <a:rPr lang="en-US" sz="1200" kern="1200" dirty="0">
                <a:solidFill>
                  <a:schemeClr val="tx1"/>
                </a:solidFill>
                <a:effectLst/>
                <a:latin typeface="+mn-lt"/>
                <a:ea typeface="+mn-ea"/>
                <a:cs typeface="+mn-cs"/>
              </a:rPr>
              <a:t>. 2010;5:32.</a:t>
            </a:r>
            <a:endParaRPr lang="en-US" dirty="0"/>
          </a:p>
          <a:p>
            <a:pPr marL="171450" indent="-171450">
              <a:buFont typeface="Arial" panose="020B0604020202020204" pitchFamily="34" charset="0"/>
              <a:buChar char="•"/>
            </a:pPr>
            <a:r>
              <a:rPr lang="en-US" dirty="0"/>
              <a:t>Original references: 24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24. </a:t>
            </a:r>
            <a:r>
              <a:rPr lang="en-US" sz="1200" kern="1200" dirty="0">
                <a:solidFill>
                  <a:schemeClr val="tx1"/>
                </a:solidFill>
                <a:effectLst/>
                <a:latin typeface="+mn-lt"/>
                <a:ea typeface="+mn-ea"/>
                <a:cs typeface="+mn-cs"/>
              </a:rPr>
              <a:t>Kersey RD, Elliot DL, Goldberg L et al. National Athletic Trainers' Association position statement: anabolic-androgenic steroids. </a:t>
            </a:r>
            <a:r>
              <a:rPr lang="en-US" sz="1200" i="1" kern="1200" dirty="0">
                <a:solidFill>
                  <a:schemeClr val="tx1"/>
                </a:solidFill>
                <a:effectLst/>
                <a:latin typeface="+mn-lt"/>
                <a:ea typeface="+mn-ea"/>
                <a:cs typeface="+mn-cs"/>
              </a:rPr>
              <a:t>J </a:t>
            </a:r>
            <a:r>
              <a:rPr lang="en-US" sz="1200" i="1" kern="1200" dirty="0" err="1">
                <a:solidFill>
                  <a:schemeClr val="tx1"/>
                </a:solidFill>
                <a:effectLst/>
                <a:latin typeface="+mn-lt"/>
                <a:ea typeface="+mn-ea"/>
                <a:cs typeface="+mn-cs"/>
              </a:rPr>
              <a:t>Athl</a:t>
            </a:r>
            <a:r>
              <a:rPr lang="en-US" sz="1200" i="1" kern="1200" dirty="0">
                <a:solidFill>
                  <a:schemeClr val="tx1"/>
                </a:solidFill>
                <a:effectLst/>
                <a:latin typeface="+mn-lt"/>
                <a:ea typeface="+mn-ea"/>
                <a:cs typeface="+mn-cs"/>
              </a:rPr>
              <a:t> Train</a:t>
            </a:r>
            <a:r>
              <a:rPr lang="en-US" sz="1200" kern="1200" dirty="0">
                <a:solidFill>
                  <a:schemeClr val="tx1"/>
                </a:solidFill>
                <a:effectLst/>
                <a:latin typeface="+mn-lt"/>
                <a:ea typeface="+mn-ea"/>
                <a:cs typeface="+mn-cs"/>
              </a:rPr>
              <a:t>. 2012;47(5):567-88.</a:t>
            </a:r>
            <a:endParaRPr lang="en-US" dirty="0"/>
          </a:p>
          <a:p>
            <a:pPr marL="171450" indent="-171450">
              <a:buFont typeface="Arial" panose="020B0604020202020204" pitchFamily="34" charset="0"/>
              <a:buChar char="•"/>
            </a:pPr>
            <a:r>
              <a:rPr lang="en-US" dirty="0"/>
              <a:t>Original references: 28, 30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28. </a:t>
            </a:r>
            <a:r>
              <a:rPr lang="en-US" sz="1200" kern="1200" dirty="0">
                <a:solidFill>
                  <a:schemeClr val="tx1"/>
                </a:solidFill>
                <a:effectLst/>
                <a:latin typeface="+mn-lt"/>
                <a:ea typeface="+mn-ea"/>
                <a:cs typeface="+mn-cs"/>
              </a:rPr>
              <a:t>Perry PJ, Lund BC, </a:t>
            </a:r>
            <a:r>
              <a:rPr lang="en-US" sz="1200" kern="1200" dirty="0" err="1">
                <a:solidFill>
                  <a:schemeClr val="tx1"/>
                </a:solidFill>
                <a:effectLst/>
                <a:latin typeface="+mn-lt"/>
                <a:ea typeface="+mn-ea"/>
                <a:cs typeface="+mn-cs"/>
              </a:rPr>
              <a:t>Deninger</a:t>
            </a:r>
            <a:r>
              <a:rPr lang="en-US" sz="1200" kern="1200" dirty="0">
                <a:solidFill>
                  <a:schemeClr val="tx1"/>
                </a:solidFill>
                <a:effectLst/>
                <a:latin typeface="+mn-lt"/>
                <a:ea typeface="+mn-ea"/>
                <a:cs typeface="+mn-cs"/>
              </a:rPr>
              <a:t> MJ, Kutscher EC, Schneider J. Anabolic Steroid Use in Weightlifters and Bodybuilders: An Internet Survey of Drug Utilization. </a:t>
            </a:r>
            <a:r>
              <a:rPr lang="en-US" sz="1200" i="1" kern="1200" dirty="0">
                <a:solidFill>
                  <a:schemeClr val="tx1"/>
                </a:solidFill>
                <a:effectLst/>
                <a:latin typeface="+mn-lt"/>
                <a:ea typeface="+mn-ea"/>
                <a:cs typeface="+mn-cs"/>
              </a:rPr>
              <a:t>Clinical Journal of Sport Medicine</a:t>
            </a:r>
            <a:r>
              <a:rPr lang="en-US" sz="1200" kern="1200" dirty="0">
                <a:solidFill>
                  <a:schemeClr val="tx1"/>
                </a:solidFill>
                <a:effectLst/>
                <a:latin typeface="+mn-lt"/>
                <a:ea typeface="+mn-ea"/>
                <a:cs typeface="+mn-cs"/>
              </a:rPr>
              <a:t>. 2005;15(5):326-30.</a:t>
            </a:r>
            <a:endParaRPr lang="en-US" dirty="0"/>
          </a:p>
          <a:p>
            <a:pPr marL="628650" lvl="1" indent="-171450">
              <a:buFont typeface="Arial" panose="020B0604020202020204" pitchFamily="34" charset="0"/>
              <a:buChar char="•"/>
            </a:pPr>
            <a:r>
              <a:rPr lang="en-US" dirty="0"/>
              <a:t>30. </a:t>
            </a:r>
            <a:r>
              <a:rPr lang="en-US" sz="1200" kern="1200" dirty="0">
                <a:solidFill>
                  <a:schemeClr val="tx1"/>
                </a:solidFill>
                <a:effectLst/>
                <a:latin typeface="+mn-lt"/>
                <a:ea typeface="+mn-ea"/>
                <a:cs typeface="+mn-cs"/>
              </a:rPr>
              <a:t>Santos AM, Pereira da Rocha MS, da Silva MF. Illicit use and abuse of anabolic-androgenic steroids among Brazilian bodybuilders. </a:t>
            </a:r>
            <a:r>
              <a:rPr lang="en-US" sz="1200" i="1" kern="1200" dirty="0">
                <a:solidFill>
                  <a:schemeClr val="tx1"/>
                </a:solidFill>
                <a:effectLst/>
                <a:latin typeface="+mn-lt"/>
                <a:ea typeface="+mn-ea"/>
                <a:cs typeface="+mn-cs"/>
              </a:rPr>
              <a:t>Substance Use Misuse</a:t>
            </a:r>
            <a:r>
              <a:rPr lang="en-US" sz="1200" kern="1200" dirty="0">
                <a:solidFill>
                  <a:schemeClr val="tx1"/>
                </a:solidFill>
                <a:effectLst/>
                <a:latin typeface="+mn-lt"/>
                <a:ea typeface="+mn-ea"/>
                <a:cs typeface="+mn-cs"/>
              </a:rPr>
              <a:t>. 2011;46(6):742-8</a:t>
            </a: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426B93AE-A53D-4BF6-A472-0E9E57E88FA8}" type="slidenum">
              <a:rPr lang="en-US" smtClean="0"/>
              <a:t>5</a:t>
            </a:fld>
            <a:endParaRPr lang="en-US"/>
          </a:p>
        </p:txBody>
      </p:sp>
    </p:spTree>
    <p:extLst>
      <p:ext uri="{BB962C8B-B14F-4D97-AF65-F5344CB8AC3E}">
        <p14:creationId xmlns:p14="http://schemas.microsoft.com/office/powerpoint/2010/main" val="2157145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6B93AE-A53D-4BF6-A472-0E9E57E88FA8}" type="slidenum">
              <a:rPr lang="en-US" smtClean="0"/>
              <a:t>6</a:t>
            </a:fld>
            <a:endParaRPr lang="en-US"/>
          </a:p>
        </p:txBody>
      </p:sp>
    </p:spTree>
    <p:extLst>
      <p:ext uri="{BB962C8B-B14F-4D97-AF65-F5344CB8AC3E}">
        <p14:creationId xmlns:p14="http://schemas.microsoft.com/office/powerpoint/2010/main" val="1226420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Original references: </a:t>
            </a:r>
          </a:p>
          <a:p>
            <a:r>
              <a:rPr lang="en-US" dirty="0"/>
              <a:t>52 -</a:t>
            </a:r>
            <a:r>
              <a:rPr lang="en-US" sz="1200" b="0" i="0" u="none" strike="noStrike" kern="1200" baseline="0" dirty="0">
                <a:solidFill>
                  <a:schemeClr val="tx1"/>
                </a:solidFill>
                <a:latin typeface="+mn-lt"/>
                <a:ea typeface="+mn-ea"/>
                <a:cs typeface="+mn-cs"/>
              </a:rPr>
              <a:t> Kraemer WJ, </a:t>
            </a:r>
            <a:r>
              <a:rPr lang="en-US" sz="1200" b="0" i="0" u="none" strike="noStrike" kern="1200" baseline="0" dirty="0" err="1">
                <a:solidFill>
                  <a:schemeClr val="tx1"/>
                </a:solidFill>
                <a:latin typeface="+mn-lt"/>
                <a:ea typeface="+mn-ea"/>
                <a:cs typeface="+mn-cs"/>
              </a:rPr>
              <a:t>Ratamess</a:t>
            </a:r>
            <a:r>
              <a:rPr lang="en-US" sz="1200" b="0" i="0" u="none" strike="noStrike" kern="1200" baseline="0" dirty="0">
                <a:solidFill>
                  <a:schemeClr val="tx1"/>
                </a:solidFill>
                <a:latin typeface="+mn-lt"/>
                <a:ea typeface="+mn-ea"/>
                <a:cs typeface="+mn-cs"/>
              </a:rPr>
              <a:t> NA, </a:t>
            </a:r>
            <a:r>
              <a:rPr lang="en-US" sz="1200" b="0" i="0" u="none" strike="noStrike" kern="1200" baseline="0" dirty="0" err="1">
                <a:solidFill>
                  <a:schemeClr val="tx1"/>
                </a:solidFill>
                <a:latin typeface="+mn-lt"/>
                <a:ea typeface="+mn-ea"/>
                <a:cs typeface="+mn-cs"/>
              </a:rPr>
              <a:t>Nindl</a:t>
            </a:r>
            <a:r>
              <a:rPr lang="en-US" sz="1200" b="0" i="0" u="none" strike="noStrike" kern="1200" baseline="0" dirty="0">
                <a:solidFill>
                  <a:schemeClr val="tx1"/>
                </a:solidFill>
                <a:latin typeface="+mn-lt"/>
                <a:ea typeface="+mn-ea"/>
                <a:cs typeface="+mn-cs"/>
              </a:rPr>
              <a:t> BC. Recovery responses of testosterone, growth hormone, and IGF-1</a:t>
            </a:r>
          </a:p>
          <a:p>
            <a:r>
              <a:rPr lang="en-US" sz="1200" b="0" i="0" u="none" strike="noStrike" kern="1200" baseline="0" dirty="0">
                <a:solidFill>
                  <a:schemeClr val="tx1"/>
                </a:solidFill>
                <a:latin typeface="+mn-lt"/>
                <a:ea typeface="+mn-ea"/>
                <a:cs typeface="+mn-cs"/>
              </a:rPr>
              <a:t>after resistance exercise. J </a:t>
            </a:r>
            <a:r>
              <a:rPr lang="en-US" sz="1200" b="0" i="0" u="none" strike="noStrike" kern="1200" baseline="0" dirty="0" err="1">
                <a:solidFill>
                  <a:schemeClr val="tx1"/>
                </a:solidFill>
                <a:latin typeface="+mn-lt"/>
                <a:ea typeface="+mn-ea"/>
                <a:cs typeface="+mn-cs"/>
              </a:rPr>
              <a:t>Appl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Physiol</a:t>
            </a:r>
            <a:r>
              <a:rPr lang="en-US" sz="1200" b="0" i="0" u="none" strike="noStrike" kern="1200" baseline="0" dirty="0">
                <a:solidFill>
                  <a:schemeClr val="tx1"/>
                </a:solidFill>
                <a:latin typeface="+mn-lt"/>
                <a:ea typeface="+mn-ea"/>
                <a:cs typeface="+mn-cs"/>
              </a:rPr>
              <a:t> (1985) . 2017;122(3):549-58.</a:t>
            </a:r>
          </a:p>
          <a:p>
            <a:r>
              <a:rPr lang="en-US" sz="1200" b="0" i="0" u="none" strike="noStrike" kern="1200" baseline="0" dirty="0">
                <a:solidFill>
                  <a:schemeClr val="tx1"/>
                </a:solidFill>
                <a:latin typeface="+mn-lt"/>
                <a:ea typeface="+mn-ea"/>
                <a:cs typeface="+mn-cs"/>
              </a:rPr>
              <a:t> 3 - Hoffman JR, Kraemer WJ, </a:t>
            </a:r>
            <a:r>
              <a:rPr lang="en-US" sz="1200" b="0" i="0" u="none" strike="noStrike" kern="1200" baseline="0" dirty="0" err="1">
                <a:solidFill>
                  <a:schemeClr val="tx1"/>
                </a:solidFill>
                <a:latin typeface="+mn-lt"/>
                <a:ea typeface="+mn-ea"/>
                <a:cs typeface="+mn-cs"/>
              </a:rPr>
              <a:t>Bhasin</a:t>
            </a:r>
            <a:r>
              <a:rPr lang="en-US" sz="1200" b="0" i="0" u="none" strike="noStrike" kern="1200" baseline="0" dirty="0">
                <a:solidFill>
                  <a:schemeClr val="tx1"/>
                </a:solidFill>
                <a:latin typeface="+mn-lt"/>
                <a:ea typeface="+mn-ea"/>
                <a:cs typeface="+mn-cs"/>
              </a:rPr>
              <a:t> S et al. Position stand on androgen and human growth hormone use. J</a:t>
            </a:r>
          </a:p>
          <a:p>
            <a:r>
              <a:rPr lang="en-US" sz="1200" b="0" i="0" u="none" strike="noStrike" kern="1200" baseline="0" dirty="0">
                <a:solidFill>
                  <a:schemeClr val="tx1"/>
                </a:solidFill>
                <a:latin typeface="+mn-lt"/>
                <a:ea typeface="+mn-ea"/>
                <a:cs typeface="+mn-cs"/>
              </a:rPr>
              <a:t>Strength Cond Res . 2009;23(5 </a:t>
            </a:r>
            <a:r>
              <a:rPr lang="en-US" sz="1200" b="0" i="0" u="none" strike="noStrike" kern="1200" baseline="0" dirty="0" err="1">
                <a:solidFill>
                  <a:schemeClr val="tx1"/>
                </a:solidFill>
                <a:latin typeface="+mn-lt"/>
                <a:ea typeface="+mn-ea"/>
                <a:cs typeface="+mn-cs"/>
              </a:rPr>
              <a:t>Suppl</a:t>
            </a:r>
            <a:r>
              <a:rPr lang="en-US" sz="1200" b="0" i="0" u="none" strike="noStrike" kern="1200" baseline="0" dirty="0">
                <a:solidFill>
                  <a:schemeClr val="tx1"/>
                </a:solidFill>
                <a:latin typeface="+mn-lt"/>
                <a:ea typeface="+mn-ea"/>
                <a:cs typeface="+mn-cs"/>
              </a:rPr>
              <a:t>):S1-s59.</a:t>
            </a:r>
          </a:p>
          <a:p>
            <a:r>
              <a:rPr lang="en-US" sz="1200" b="0" i="0" u="none" strike="noStrike" kern="1200" baseline="0" dirty="0">
                <a:solidFill>
                  <a:schemeClr val="tx1"/>
                </a:solidFill>
                <a:latin typeface="+mn-lt"/>
                <a:ea typeface="+mn-ea"/>
                <a:cs typeface="+mn-cs"/>
              </a:rPr>
              <a:t> 24 - Kersey RD, Elliot DL, Goldberg L et al. National Athletic Trainers' Association position statement:</a:t>
            </a:r>
          </a:p>
          <a:p>
            <a:r>
              <a:rPr lang="en-US" sz="1200" b="0" i="0" u="none" strike="noStrike" kern="1200" baseline="0" dirty="0">
                <a:solidFill>
                  <a:schemeClr val="tx1"/>
                </a:solidFill>
                <a:latin typeface="+mn-lt"/>
                <a:ea typeface="+mn-ea"/>
                <a:cs typeface="+mn-cs"/>
              </a:rPr>
              <a:t>anabolic-androgenic steroids. J </a:t>
            </a:r>
            <a:r>
              <a:rPr lang="en-US" sz="1200" b="0" i="0" u="none" strike="noStrike" kern="1200" baseline="0" dirty="0" err="1">
                <a:solidFill>
                  <a:schemeClr val="tx1"/>
                </a:solidFill>
                <a:latin typeface="+mn-lt"/>
                <a:ea typeface="+mn-ea"/>
                <a:cs typeface="+mn-cs"/>
              </a:rPr>
              <a:t>Athl</a:t>
            </a:r>
            <a:r>
              <a:rPr lang="en-US" sz="1200" b="0" i="0" u="none" strike="noStrike" kern="1200" baseline="0" dirty="0">
                <a:solidFill>
                  <a:schemeClr val="tx1"/>
                </a:solidFill>
                <a:latin typeface="+mn-lt"/>
                <a:ea typeface="+mn-ea"/>
                <a:cs typeface="+mn-cs"/>
              </a:rPr>
              <a:t> Train . 2012;47(5):567-88.</a:t>
            </a:r>
          </a:p>
          <a:p>
            <a:r>
              <a:rPr lang="en-US" sz="1200" b="0" i="0" u="none" strike="noStrike" kern="1200" baseline="0" dirty="0">
                <a:solidFill>
                  <a:schemeClr val="tx1"/>
                </a:solidFill>
                <a:latin typeface="+mn-lt"/>
                <a:ea typeface="+mn-ea"/>
                <a:cs typeface="+mn-cs"/>
              </a:rPr>
              <a:t> Yu JG, </a:t>
            </a:r>
            <a:r>
              <a:rPr lang="en-US" sz="1200" b="0" i="0" u="none" strike="noStrike" kern="1200" baseline="0" dirty="0" err="1">
                <a:solidFill>
                  <a:schemeClr val="tx1"/>
                </a:solidFill>
                <a:latin typeface="+mn-lt"/>
                <a:ea typeface="+mn-ea"/>
                <a:cs typeface="+mn-cs"/>
              </a:rPr>
              <a:t>Bonnerud</a:t>
            </a:r>
            <a:r>
              <a:rPr lang="en-US" sz="1200" b="0" i="0" u="none" strike="noStrike" kern="1200" baseline="0" dirty="0">
                <a:solidFill>
                  <a:schemeClr val="tx1"/>
                </a:solidFill>
                <a:latin typeface="+mn-lt"/>
                <a:ea typeface="+mn-ea"/>
                <a:cs typeface="+mn-cs"/>
              </a:rPr>
              <a:t> P, Eriksson A, </a:t>
            </a:r>
            <a:r>
              <a:rPr lang="en-US" sz="1200" b="0" i="0" u="none" strike="noStrike" kern="1200" baseline="0" dirty="0" err="1">
                <a:solidFill>
                  <a:schemeClr val="tx1"/>
                </a:solidFill>
                <a:latin typeface="+mn-lt"/>
                <a:ea typeface="+mn-ea"/>
                <a:cs typeface="+mn-cs"/>
              </a:rPr>
              <a:t>Stål</a:t>
            </a:r>
            <a:r>
              <a:rPr lang="en-US" sz="1200" b="0" i="0" u="none" strike="noStrike" kern="1200" baseline="0" dirty="0">
                <a:solidFill>
                  <a:schemeClr val="tx1"/>
                </a:solidFill>
                <a:latin typeface="+mn-lt"/>
                <a:ea typeface="+mn-ea"/>
                <a:cs typeface="+mn-cs"/>
              </a:rPr>
              <a:t> PS, </a:t>
            </a:r>
            <a:r>
              <a:rPr lang="en-US" sz="1200" b="0" i="0" u="none" strike="noStrike" kern="1200" baseline="0" dirty="0" err="1">
                <a:solidFill>
                  <a:schemeClr val="tx1"/>
                </a:solidFill>
                <a:latin typeface="+mn-lt"/>
                <a:ea typeface="+mn-ea"/>
                <a:cs typeface="+mn-cs"/>
              </a:rPr>
              <a:t>Tegner</a:t>
            </a:r>
            <a:r>
              <a:rPr lang="en-US" sz="1200" b="0" i="0" u="none" strike="noStrike" kern="1200" baseline="0" dirty="0">
                <a:solidFill>
                  <a:schemeClr val="tx1"/>
                </a:solidFill>
                <a:latin typeface="+mn-lt"/>
                <a:ea typeface="+mn-ea"/>
                <a:cs typeface="+mn-cs"/>
              </a:rPr>
              <a:t> Y, </a:t>
            </a:r>
            <a:r>
              <a:rPr lang="en-US" sz="1200" b="0" i="0" u="none" strike="noStrike" kern="1200" baseline="0" dirty="0" err="1">
                <a:solidFill>
                  <a:schemeClr val="tx1"/>
                </a:solidFill>
                <a:latin typeface="+mn-lt"/>
                <a:ea typeface="+mn-ea"/>
                <a:cs typeface="+mn-cs"/>
              </a:rPr>
              <a:t>Malm</a:t>
            </a:r>
            <a:r>
              <a:rPr lang="en-US" sz="1200" b="0" i="0" u="none" strike="noStrike" kern="1200" baseline="0" dirty="0">
                <a:solidFill>
                  <a:schemeClr val="tx1"/>
                </a:solidFill>
                <a:latin typeface="+mn-lt"/>
                <a:ea typeface="+mn-ea"/>
                <a:cs typeface="+mn-cs"/>
              </a:rPr>
              <a:t> C. Effects of long term supplementation of</a:t>
            </a:r>
          </a:p>
          <a:p>
            <a:r>
              <a:rPr lang="en-US" sz="1200" b="0" i="0" u="none" strike="noStrike" kern="1200" baseline="0" dirty="0">
                <a:solidFill>
                  <a:schemeClr val="tx1"/>
                </a:solidFill>
                <a:latin typeface="+mn-lt"/>
                <a:ea typeface="+mn-ea"/>
                <a:cs typeface="+mn-cs"/>
              </a:rPr>
              <a:t>anabolic androgen steroids on human skeletal muscle. </a:t>
            </a:r>
            <a:r>
              <a:rPr lang="en-US" sz="1200" b="0" i="0" u="none" strike="noStrike" kern="1200" baseline="0" dirty="0" err="1">
                <a:solidFill>
                  <a:schemeClr val="tx1"/>
                </a:solidFill>
                <a:latin typeface="+mn-lt"/>
                <a:ea typeface="+mn-ea"/>
                <a:cs typeface="+mn-cs"/>
              </a:rPr>
              <a:t>PLoS</a:t>
            </a:r>
            <a:r>
              <a:rPr lang="en-US" sz="1200" b="0" i="0" u="none" strike="noStrike" kern="1200" baseline="0" dirty="0">
                <a:solidFill>
                  <a:schemeClr val="tx1"/>
                </a:solidFill>
                <a:latin typeface="+mn-lt"/>
                <a:ea typeface="+mn-ea"/>
                <a:cs typeface="+mn-cs"/>
              </a:rPr>
              <a:t> One . 2014;9(9):e105330.</a:t>
            </a:r>
          </a:p>
          <a:p>
            <a:r>
              <a:rPr lang="en-US" sz="1200" b="0" i="0" u="none" strike="noStrike" kern="1200" baseline="0" dirty="0">
                <a:solidFill>
                  <a:schemeClr val="tx1"/>
                </a:solidFill>
                <a:latin typeface="+mn-lt"/>
                <a:ea typeface="+mn-ea"/>
                <a:cs typeface="+mn-cs"/>
              </a:rPr>
              <a:t>56. Huang G, </a:t>
            </a:r>
            <a:r>
              <a:rPr lang="en-US" sz="1200" b="0" i="0" u="none" strike="noStrike" kern="1200" baseline="0" dirty="0" err="1">
                <a:solidFill>
                  <a:schemeClr val="tx1"/>
                </a:solidFill>
                <a:latin typeface="+mn-lt"/>
                <a:ea typeface="+mn-ea"/>
                <a:cs typeface="+mn-cs"/>
              </a:rPr>
              <a:t>Basaria</a:t>
            </a:r>
            <a:r>
              <a:rPr lang="en-US" sz="1200" b="0" i="0" u="none" strike="noStrike" kern="1200" baseline="0" dirty="0">
                <a:solidFill>
                  <a:schemeClr val="tx1"/>
                </a:solidFill>
                <a:latin typeface="+mn-lt"/>
                <a:ea typeface="+mn-ea"/>
                <a:cs typeface="+mn-cs"/>
              </a:rPr>
              <a:t> S. Do anabolic-androgenic steroids have performance-enhancing effects in female</a:t>
            </a:r>
          </a:p>
          <a:p>
            <a:r>
              <a:rPr lang="en-US" sz="1200" b="0" i="0" u="none" strike="noStrike" kern="1200" baseline="0" dirty="0">
                <a:solidFill>
                  <a:schemeClr val="tx1"/>
                </a:solidFill>
                <a:latin typeface="+mn-lt"/>
                <a:ea typeface="+mn-ea"/>
                <a:cs typeface="+mn-cs"/>
              </a:rPr>
              <a:t>athletes? </a:t>
            </a:r>
            <a:r>
              <a:rPr lang="en-US" sz="1200" b="0" i="0" u="none" strike="noStrike" kern="1200" baseline="0" dirty="0" err="1">
                <a:solidFill>
                  <a:schemeClr val="tx1"/>
                </a:solidFill>
                <a:latin typeface="+mn-lt"/>
                <a:ea typeface="+mn-ea"/>
                <a:cs typeface="+mn-cs"/>
              </a:rPr>
              <a:t>Mol</a:t>
            </a:r>
            <a:r>
              <a:rPr lang="en-US" sz="1200" b="0" i="0" u="none" strike="noStrike" kern="1200" baseline="0" dirty="0">
                <a:solidFill>
                  <a:schemeClr val="tx1"/>
                </a:solidFill>
                <a:latin typeface="+mn-lt"/>
                <a:ea typeface="+mn-ea"/>
                <a:cs typeface="+mn-cs"/>
              </a:rPr>
              <a:t> Cell </a:t>
            </a:r>
            <a:r>
              <a:rPr lang="en-US" sz="1200" b="0" i="0" u="none" strike="noStrike" kern="1200" baseline="0" dirty="0" err="1">
                <a:solidFill>
                  <a:schemeClr val="tx1"/>
                </a:solidFill>
                <a:latin typeface="+mn-lt"/>
                <a:ea typeface="+mn-ea"/>
                <a:cs typeface="+mn-cs"/>
              </a:rPr>
              <a:t>Endocrinol</a:t>
            </a:r>
            <a:r>
              <a:rPr lang="en-US" sz="1200" b="0" i="0" u="none" strike="noStrike" kern="1200" baseline="0" dirty="0">
                <a:solidFill>
                  <a:schemeClr val="tx1"/>
                </a:solidFill>
                <a:latin typeface="+mn-lt"/>
                <a:ea typeface="+mn-ea"/>
                <a:cs typeface="+mn-cs"/>
              </a:rPr>
              <a:t> . 2018;464:56-64.</a:t>
            </a:r>
          </a:p>
          <a:p>
            <a:r>
              <a:rPr lang="en-US" sz="1200" b="0" i="0" u="none" strike="noStrike" kern="1200" baseline="0" dirty="0">
                <a:solidFill>
                  <a:schemeClr val="tx1"/>
                </a:solidFill>
                <a:latin typeface="+mn-lt"/>
                <a:ea typeface="+mn-ea"/>
                <a:cs typeface="+mn-cs"/>
              </a:rPr>
              <a:t>57. </a:t>
            </a:r>
            <a:r>
              <a:rPr lang="en-US" sz="1200" b="0" i="0" u="none" strike="noStrike" kern="1200" baseline="0" dirty="0" err="1">
                <a:solidFill>
                  <a:schemeClr val="tx1"/>
                </a:solidFill>
                <a:latin typeface="+mn-lt"/>
                <a:ea typeface="+mn-ea"/>
                <a:cs typeface="+mn-cs"/>
              </a:rPr>
              <a:t>Cardinale</a:t>
            </a:r>
            <a:r>
              <a:rPr lang="en-US" sz="1200" b="0" i="0" u="none" strike="noStrike" kern="1200" baseline="0" dirty="0">
                <a:solidFill>
                  <a:schemeClr val="tx1"/>
                </a:solidFill>
                <a:latin typeface="+mn-lt"/>
                <a:ea typeface="+mn-ea"/>
                <a:cs typeface="+mn-cs"/>
              </a:rPr>
              <a:t> DA, </a:t>
            </a:r>
            <a:r>
              <a:rPr lang="en-US" sz="1200" b="0" i="0" u="none" strike="noStrike" kern="1200" baseline="0" dirty="0" err="1">
                <a:solidFill>
                  <a:schemeClr val="tx1"/>
                </a:solidFill>
                <a:latin typeface="+mn-lt"/>
                <a:ea typeface="+mn-ea"/>
                <a:cs typeface="+mn-cs"/>
              </a:rPr>
              <a:t>Horwath</a:t>
            </a:r>
            <a:r>
              <a:rPr lang="en-US" sz="1200" b="0" i="0" u="none" strike="noStrike" kern="1200" baseline="0" dirty="0">
                <a:solidFill>
                  <a:schemeClr val="tx1"/>
                </a:solidFill>
                <a:latin typeface="+mn-lt"/>
                <a:ea typeface="+mn-ea"/>
                <a:cs typeface="+mn-cs"/>
              </a:rPr>
              <a:t> O, </a:t>
            </a:r>
            <a:r>
              <a:rPr lang="en-US" sz="1200" b="0" i="0" u="none" strike="noStrike" kern="1200" baseline="0" dirty="0" err="1">
                <a:solidFill>
                  <a:schemeClr val="tx1"/>
                </a:solidFill>
                <a:latin typeface="+mn-lt"/>
                <a:ea typeface="+mn-ea"/>
                <a:cs typeface="+mn-cs"/>
              </a:rPr>
              <a:t>Elings-Knutsson</a:t>
            </a:r>
            <a:r>
              <a:rPr lang="en-US" sz="1200" b="0" i="0" u="none" strike="noStrike" kern="1200" baseline="0" dirty="0">
                <a:solidFill>
                  <a:schemeClr val="tx1"/>
                </a:solidFill>
                <a:latin typeface="+mn-lt"/>
                <a:ea typeface="+mn-ea"/>
                <a:cs typeface="+mn-cs"/>
              </a:rPr>
              <a:t> J et al. Enhanced Skeletal Muscle Oxidative Capacity and</a:t>
            </a:r>
          </a:p>
          <a:p>
            <a:r>
              <a:rPr lang="en-US" sz="1200" b="0" i="0" u="none" strike="noStrike" kern="1200" baseline="0" dirty="0">
                <a:solidFill>
                  <a:schemeClr val="tx1"/>
                </a:solidFill>
                <a:latin typeface="+mn-lt"/>
                <a:ea typeface="+mn-ea"/>
                <a:cs typeface="+mn-cs"/>
              </a:rPr>
              <a:t>Capillary-to-Fiber Ratio Following Moderately Increased Testosterone Exposure in Young Healthy Women. Front</a:t>
            </a:r>
          </a:p>
          <a:p>
            <a:r>
              <a:rPr lang="en-US" sz="1200" b="0" i="0" u="none" strike="noStrike" kern="1200" baseline="0" dirty="0" err="1">
                <a:solidFill>
                  <a:schemeClr val="tx1"/>
                </a:solidFill>
                <a:latin typeface="+mn-lt"/>
                <a:ea typeface="+mn-ea"/>
                <a:cs typeface="+mn-cs"/>
              </a:rPr>
              <a:t>Physiol</a:t>
            </a:r>
            <a:r>
              <a:rPr lang="en-US" sz="1200" b="0" i="0" u="none" strike="noStrike" kern="1200" baseline="0" dirty="0">
                <a:solidFill>
                  <a:schemeClr val="tx1"/>
                </a:solidFill>
                <a:latin typeface="+mn-lt"/>
                <a:ea typeface="+mn-ea"/>
                <a:cs typeface="+mn-cs"/>
              </a:rPr>
              <a:t> . 2020;11:585490.</a:t>
            </a:r>
          </a:p>
          <a:p>
            <a:r>
              <a:rPr lang="en-US" sz="1200" b="0" i="0" u="none" strike="noStrike" kern="1200" baseline="0" dirty="0">
                <a:solidFill>
                  <a:schemeClr val="tx1"/>
                </a:solidFill>
                <a:latin typeface="+mn-lt"/>
                <a:ea typeface="+mn-ea"/>
                <a:cs typeface="+mn-cs"/>
              </a:rPr>
              <a:t> 55. Yu JG, </a:t>
            </a:r>
            <a:r>
              <a:rPr lang="en-US" sz="1200" b="0" i="0" u="none" strike="noStrike" kern="1200" baseline="0" dirty="0" err="1">
                <a:solidFill>
                  <a:schemeClr val="tx1"/>
                </a:solidFill>
                <a:latin typeface="+mn-lt"/>
                <a:ea typeface="+mn-ea"/>
                <a:cs typeface="+mn-cs"/>
              </a:rPr>
              <a:t>Bonnerud</a:t>
            </a:r>
            <a:r>
              <a:rPr lang="en-US" sz="1200" b="0" i="0" u="none" strike="noStrike" kern="1200" baseline="0" dirty="0">
                <a:solidFill>
                  <a:schemeClr val="tx1"/>
                </a:solidFill>
                <a:latin typeface="+mn-lt"/>
                <a:ea typeface="+mn-ea"/>
                <a:cs typeface="+mn-cs"/>
              </a:rPr>
              <a:t> P, Eriksson A, </a:t>
            </a:r>
            <a:r>
              <a:rPr lang="en-US" sz="1200" b="0" i="0" u="none" strike="noStrike" kern="1200" baseline="0" dirty="0" err="1">
                <a:solidFill>
                  <a:schemeClr val="tx1"/>
                </a:solidFill>
                <a:latin typeface="+mn-lt"/>
                <a:ea typeface="+mn-ea"/>
                <a:cs typeface="+mn-cs"/>
              </a:rPr>
              <a:t>Stål</a:t>
            </a:r>
            <a:r>
              <a:rPr lang="en-US" sz="1200" b="0" i="0" u="none" strike="noStrike" kern="1200" baseline="0" dirty="0">
                <a:solidFill>
                  <a:schemeClr val="tx1"/>
                </a:solidFill>
                <a:latin typeface="+mn-lt"/>
                <a:ea typeface="+mn-ea"/>
                <a:cs typeface="+mn-cs"/>
              </a:rPr>
              <a:t> PS, </a:t>
            </a:r>
            <a:r>
              <a:rPr lang="en-US" sz="1200" b="0" i="0" u="none" strike="noStrike" kern="1200" baseline="0" dirty="0" err="1">
                <a:solidFill>
                  <a:schemeClr val="tx1"/>
                </a:solidFill>
                <a:latin typeface="+mn-lt"/>
                <a:ea typeface="+mn-ea"/>
                <a:cs typeface="+mn-cs"/>
              </a:rPr>
              <a:t>Tegner</a:t>
            </a:r>
            <a:r>
              <a:rPr lang="en-US" sz="1200" b="0" i="0" u="none" strike="noStrike" kern="1200" baseline="0" dirty="0">
                <a:solidFill>
                  <a:schemeClr val="tx1"/>
                </a:solidFill>
                <a:latin typeface="+mn-lt"/>
                <a:ea typeface="+mn-ea"/>
                <a:cs typeface="+mn-cs"/>
              </a:rPr>
              <a:t> Y, </a:t>
            </a:r>
            <a:r>
              <a:rPr lang="en-US" sz="1200" b="0" i="0" u="none" strike="noStrike" kern="1200" baseline="0" dirty="0" err="1">
                <a:solidFill>
                  <a:schemeClr val="tx1"/>
                </a:solidFill>
                <a:latin typeface="+mn-lt"/>
                <a:ea typeface="+mn-ea"/>
                <a:cs typeface="+mn-cs"/>
              </a:rPr>
              <a:t>Malm</a:t>
            </a:r>
            <a:r>
              <a:rPr lang="en-US" sz="1200" b="0" i="0" u="none" strike="noStrike" kern="1200" baseline="0" dirty="0">
                <a:solidFill>
                  <a:schemeClr val="tx1"/>
                </a:solidFill>
                <a:latin typeface="+mn-lt"/>
                <a:ea typeface="+mn-ea"/>
                <a:cs typeface="+mn-cs"/>
              </a:rPr>
              <a:t> C. Effects of long term supplementation of</a:t>
            </a:r>
          </a:p>
          <a:p>
            <a:r>
              <a:rPr lang="en-US" sz="1200" b="0" i="0" u="none" strike="noStrike" kern="1200" baseline="0" dirty="0">
                <a:solidFill>
                  <a:schemeClr val="tx1"/>
                </a:solidFill>
                <a:latin typeface="+mn-lt"/>
                <a:ea typeface="+mn-ea"/>
                <a:cs typeface="+mn-cs"/>
              </a:rPr>
              <a:t>anabolic androgen steroids on human skeletal muscle. </a:t>
            </a:r>
            <a:r>
              <a:rPr lang="en-US" sz="1200" b="0" i="0" u="none" strike="noStrike" kern="1200" baseline="0" dirty="0" err="1">
                <a:solidFill>
                  <a:schemeClr val="tx1"/>
                </a:solidFill>
                <a:latin typeface="+mn-lt"/>
                <a:ea typeface="+mn-ea"/>
                <a:cs typeface="+mn-cs"/>
              </a:rPr>
              <a:t>PLoS</a:t>
            </a:r>
            <a:r>
              <a:rPr lang="en-US" sz="1200" b="0" i="0" u="none" strike="noStrike" kern="1200" baseline="0" dirty="0">
                <a:solidFill>
                  <a:schemeClr val="tx1"/>
                </a:solidFill>
                <a:latin typeface="+mn-lt"/>
                <a:ea typeface="+mn-ea"/>
                <a:cs typeface="+mn-cs"/>
              </a:rPr>
              <a:t> One . 2014;9(9):e105330.</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26B93AE-A53D-4BF6-A472-0E9E57E88FA8}" type="slidenum">
              <a:rPr lang="en-US" smtClean="0"/>
              <a:t>7</a:t>
            </a:fld>
            <a:endParaRPr lang="en-US"/>
          </a:p>
        </p:txBody>
      </p:sp>
    </p:spTree>
    <p:extLst>
      <p:ext uri="{BB962C8B-B14F-4D97-AF65-F5344CB8AC3E}">
        <p14:creationId xmlns:p14="http://schemas.microsoft.com/office/powerpoint/2010/main" val="3731857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Original references: 4</a:t>
            </a:r>
          </a:p>
          <a:p>
            <a:endParaRPr lang="en-US" dirty="0"/>
          </a:p>
        </p:txBody>
      </p:sp>
      <p:sp>
        <p:nvSpPr>
          <p:cNvPr id="4" name="Slide Number Placeholder 3"/>
          <p:cNvSpPr>
            <a:spLocks noGrp="1"/>
          </p:cNvSpPr>
          <p:nvPr>
            <p:ph type="sldNum" sz="quarter" idx="5"/>
          </p:nvPr>
        </p:nvSpPr>
        <p:spPr/>
        <p:txBody>
          <a:bodyPr/>
          <a:lstStyle/>
          <a:p>
            <a:fld id="{426B93AE-A53D-4BF6-A472-0E9E57E88FA8}" type="slidenum">
              <a:rPr lang="en-US" smtClean="0"/>
              <a:t>8</a:t>
            </a:fld>
            <a:endParaRPr lang="en-US"/>
          </a:p>
        </p:txBody>
      </p:sp>
    </p:spTree>
    <p:extLst>
      <p:ext uri="{BB962C8B-B14F-4D97-AF65-F5344CB8AC3E}">
        <p14:creationId xmlns:p14="http://schemas.microsoft.com/office/powerpoint/2010/main" val="4289614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26B93AE-A53D-4BF6-A472-0E9E57E88FA8}" type="slidenum">
              <a:rPr lang="en-US" smtClean="0"/>
              <a:t>11</a:t>
            </a:fld>
            <a:endParaRPr lang="en-US"/>
          </a:p>
        </p:txBody>
      </p:sp>
    </p:spTree>
    <p:extLst>
      <p:ext uri="{BB962C8B-B14F-4D97-AF65-F5344CB8AC3E}">
        <p14:creationId xmlns:p14="http://schemas.microsoft.com/office/powerpoint/2010/main" val="2381886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7961F0-AEB8-7642-B4EB-9C63EF837892}"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390881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7961F0-AEB8-7642-B4EB-9C63EF837892}"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428869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7961F0-AEB8-7642-B4EB-9C63EF837892}"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411262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45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7961F0-AEB8-7642-B4EB-9C63EF837892}"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188420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7961F0-AEB8-7642-B4EB-9C63EF837892}"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420354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7961F0-AEB8-7642-B4EB-9C63EF837892}"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384950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7961F0-AEB8-7642-B4EB-9C63EF837892}"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213309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961F0-AEB8-7642-B4EB-9C63EF837892}"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231200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37961F0-AEB8-7642-B4EB-9C63EF837892}"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114462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37961F0-AEB8-7642-B4EB-9C63EF837892}"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109519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7961F0-AEB8-7642-B4EB-9C63EF837892}" type="datetimeFigureOut">
              <a:rPr lang="en-US" smtClean="0"/>
              <a:t>9/9/2022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E3F8A6-61F4-EA49-A9A2-BEDEDFD6DB44}" type="slidenum">
              <a:rPr lang="en-US" smtClean="0"/>
              <a:t>‹#›</a:t>
            </a:fld>
            <a:endParaRPr lang="en-US"/>
          </a:p>
        </p:txBody>
      </p:sp>
      <p:pic>
        <p:nvPicPr>
          <p:cNvPr id="8" name="Picture 7">
            <a:extLst>
              <a:ext uri="{FF2B5EF4-FFF2-40B4-BE49-F238E27FC236}">
                <a16:creationId xmlns:a16="http://schemas.microsoft.com/office/drawing/2014/main" id="{6C67B631-7211-8643-9A68-383576D8294F}"/>
              </a:ext>
            </a:extLst>
          </p:cNvPr>
          <p:cNvPicPr>
            <a:picLocks noChangeAspect="1"/>
          </p:cNvPicPr>
          <p:nvPr userDrawn="1"/>
        </p:nvPicPr>
        <p:blipFill>
          <a:blip r:embed="rId13"/>
          <a:stretch>
            <a:fillRect/>
          </a:stretch>
        </p:blipFill>
        <p:spPr>
          <a:xfrm>
            <a:off x="7227735" y="4445454"/>
            <a:ext cx="1795615" cy="534305"/>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510328C3-DB56-BD40-B415-65F16B0DA88E}"/>
              </a:ext>
            </a:extLst>
          </p:cNvPr>
          <p:cNvPicPr>
            <a:picLocks noChangeAspect="1"/>
          </p:cNvPicPr>
          <p:nvPr userDrawn="1"/>
        </p:nvPicPr>
        <p:blipFill>
          <a:blip r:embed="rId14"/>
          <a:stretch>
            <a:fillRect/>
          </a:stretch>
        </p:blipFill>
        <p:spPr>
          <a:xfrm>
            <a:off x="0" y="0"/>
            <a:ext cx="9144000" cy="5143500"/>
          </a:xfrm>
          <a:prstGeom prst="rect">
            <a:avLst/>
          </a:prstGeom>
        </p:spPr>
      </p:pic>
    </p:spTree>
    <p:extLst>
      <p:ext uri="{BB962C8B-B14F-4D97-AF65-F5344CB8AC3E}">
        <p14:creationId xmlns:p14="http://schemas.microsoft.com/office/powerpoint/2010/main" val="123734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screenshot of a computer&#10;&#10;Description automatically generated with medium confidence">
            <a:extLst>
              <a:ext uri="{FF2B5EF4-FFF2-40B4-BE49-F238E27FC236}">
                <a16:creationId xmlns:a16="http://schemas.microsoft.com/office/drawing/2014/main" id="{E66C2168-65CF-B145-ADDF-4687A89D7FD4}"/>
              </a:ext>
            </a:extLst>
          </p:cNvPr>
          <p:cNvPicPr>
            <a:picLocks noChangeAspect="1"/>
          </p:cNvPicPr>
          <p:nvPr/>
        </p:nvPicPr>
        <p:blipFill>
          <a:blip r:embed="rId2"/>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CE900C07-E8EC-1E4E-BEC5-8461A6D6EEDF}"/>
              </a:ext>
            </a:extLst>
          </p:cNvPr>
          <p:cNvSpPr txBox="1">
            <a:spLocks/>
          </p:cNvSpPr>
          <p:nvPr/>
        </p:nvSpPr>
        <p:spPr>
          <a:xfrm>
            <a:off x="0" y="534180"/>
            <a:ext cx="5554980" cy="114412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000" b="1" dirty="0">
                <a:latin typeface="Arial" panose="020B0604020202020204" pitchFamily="34" charset="0"/>
                <a:cs typeface="Arial" panose="020B0604020202020204" pitchFamily="34" charset="0"/>
              </a:rPr>
              <a:t>Anabolic-Androgenic Steroid Use in Sports, Health, and Society</a:t>
            </a:r>
          </a:p>
        </p:txBody>
      </p:sp>
      <p:sp>
        <p:nvSpPr>
          <p:cNvPr id="6" name="Title 1">
            <a:extLst>
              <a:ext uri="{FF2B5EF4-FFF2-40B4-BE49-F238E27FC236}">
                <a16:creationId xmlns:a16="http://schemas.microsoft.com/office/drawing/2014/main" id="{523ABE42-DAB9-4876-B3D3-031D445127D1}"/>
              </a:ext>
            </a:extLst>
          </p:cNvPr>
          <p:cNvSpPr txBox="1">
            <a:spLocks/>
          </p:cNvSpPr>
          <p:nvPr/>
        </p:nvSpPr>
        <p:spPr>
          <a:xfrm>
            <a:off x="8138" y="3248170"/>
            <a:ext cx="8360019" cy="4335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b="1" dirty="0">
                <a:latin typeface="Arial" panose="020B0604020202020204" pitchFamily="34" charset="0"/>
                <a:cs typeface="Arial" panose="020B0604020202020204" pitchFamily="34" charset="0"/>
              </a:rPr>
              <a:t>ACSM Expert Consensus Statement 2021</a:t>
            </a:r>
          </a:p>
        </p:txBody>
      </p:sp>
    </p:spTree>
    <p:extLst>
      <p:ext uri="{BB962C8B-B14F-4D97-AF65-F5344CB8AC3E}">
        <p14:creationId xmlns:p14="http://schemas.microsoft.com/office/powerpoint/2010/main" val="905622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522930-554F-4BBF-A013-BE6C155D2A38}"/>
              </a:ext>
            </a:extLst>
          </p:cNvPr>
          <p:cNvSpPr/>
          <p:nvPr/>
        </p:nvSpPr>
        <p:spPr>
          <a:xfrm>
            <a:off x="0" y="-83824"/>
            <a:ext cx="9144000" cy="4471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9D0747BF-4602-4088-83FB-9A37CF52D1D0}"/>
              </a:ext>
            </a:extLst>
          </p:cNvPr>
          <p:cNvGraphicFramePr>
            <a:graphicFrameLocks noGrp="1"/>
          </p:cNvGraphicFramePr>
          <p:nvPr>
            <p:extLst>
              <p:ext uri="{D42A27DB-BD31-4B8C-83A1-F6EECF244321}">
                <p14:modId xmlns:p14="http://schemas.microsoft.com/office/powerpoint/2010/main" val="3838472904"/>
              </p:ext>
            </p:extLst>
          </p:nvPr>
        </p:nvGraphicFramePr>
        <p:xfrm>
          <a:off x="98077" y="146048"/>
          <a:ext cx="8897112" cy="3208020"/>
        </p:xfrm>
        <a:graphic>
          <a:graphicData uri="http://schemas.openxmlformats.org/drawingml/2006/table">
            <a:tbl>
              <a:tblPr firstRow="1" bandRow="1">
                <a:tableStyleId>{3B4B98B0-60AC-42C2-AFA5-B58CD77FA1E5}</a:tableStyleId>
              </a:tblPr>
              <a:tblGrid>
                <a:gridCol w="8897112">
                  <a:extLst>
                    <a:ext uri="{9D8B030D-6E8A-4147-A177-3AD203B41FA5}">
                      <a16:colId xmlns:a16="http://schemas.microsoft.com/office/drawing/2014/main" val="3977427739"/>
                    </a:ext>
                  </a:extLst>
                </a:gridCol>
              </a:tblGrid>
              <a:tr h="273234">
                <a:tc>
                  <a:txBody>
                    <a:bodyPr/>
                    <a:lstStyle/>
                    <a:p>
                      <a:r>
                        <a:rPr lang="en-US" sz="1250" dirty="0">
                          <a:latin typeface="Arial" panose="020B0604020202020204" pitchFamily="34" charset="0"/>
                          <a:cs typeface="Arial" panose="020B0604020202020204" pitchFamily="34" charset="0"/>
                        </a:rPr>
                        <a:t>Consensus Statements and Recommendations </a:t>
                      </a:r>
                      <a:r>
                        <a:rPr lang="en-US" sz="1250" i="1" dirty="0">
                          <a:latin typeface="Arial" panose="020B0604020202020204" pitchFamily="34" charset="0"/>
                          <a:cs typeface="Arial" panose="020B0604020202020204" pitchFamily="34" charset="0"/>
                        </a:rPr>
                        <a:t>(continued)</a:t>
                      </a:r>
                    </a:p>
                  </a:txBody>
                  <a:tcPr>
                    <a:solidFill>
                      <a:schemeClr val="bg1"/>
                    </a:solidFill>
                  </a:tcPr>
                </a:tc>
                <a:extLst>
                  <a:ext uri="{0D108BD9-81ED-4DB2-BD59-A6C34878D82A}">
                    <a16:rowId xmlns:a16="http://schemas.microsoft.com/office/drawing/2014/main" val="2648500193"/>
                  </a:ext>
                </a:extLst>
              </a:tr>
              <a:tr h="974781">
                <a:tc>
                  <a:txBody>
                    <a:bodyPr/>
                    <a:lstStyle/>
                    <a:p>
                      <a:pPr marL="228600" indent="-228600">
                        <a:buFont typeface="+mj-lt"/>
                        <a:buAutoNum type="arabicPeriod" startAt="5"/>
                      </a:pPr>
                      <a:r>
                        <a:rPr lang="en-US" sz="1200" b="0" i="0" dirty="0">
                          <a:latin typeface="Arial" panose="020B0604020202020204" pitchFamily="34" charset="0"/>
                          <a:cs typeface="Arial" panose="020B0604020202020204" pitchFamily="34" charset="0"/>
                        </a:rPr>
                        <a:t>AAS use and abuse is associated with several notable adverse effects in men and women including (but not limited to) suppression of the hypothalamic-pituitary-gonadal axis, psychological changes, immunosuppression, and unhealthy cardiovascular, hematological, reproductive, hepatic, renal, integumentary, musculoskeletal, and metabolic effects. Several adverse effects may be reversible upon discontinuation but some could pose health risks beyond the duration of AAS use</a:t>
                      </a:r>
                      <a:r>
                        <a:rPr lang="en-US" sz="1200" b="0" i="1" dirty="0">
                          <a:latin typeface="Arial" panose="020B0604020202020204" pitchFamily="34" charset="0"/>
                          <a:cs typeface="Arial" panose="020B0604020202020204" pitchFamily="34" charset="0"/>
                        </a:rPr>
                        <a:t>.</a:t>
                      </a:r>
                      <a:r>
                        <a:rPr lang="en-US" sz="1200" b="1" i="1" dirty="0">
                          <a:latin typeface="Arial" panose="020B0604020202020204" pitchFamily="34" charset="0"/>
                          <a:cs typeface="Arial" panose="020B0604020202020204" pitchFamily="34" charset="0"/>
                        </a:rPr>
                        <a:t> Evidence Category B. </a:t>
                      </a:r>
                    </a:p>
                  </a:txBody>
                  <a:tcPr/>
                </a:tc>
                <a:extLst>
                  <a:ext uri="{0D108BD9-81ED-4DB2-BD59-A6C34878D82A}">
                    <a16:rowId xmlns:a16="http://schemas.microsoft.com/office/drawing/2014/main" val="2306420255"/>
                  </a:ext>
                </a:extLst>
              </a:tr>
              <a:tr h="443082">
                <a:tc>
                  <a:txBody>
                    <a:bodyPr/>
                    <a:lstStyle/>
                    <a:p>
                      <a:pPr marL="228600" indent="-228600">
                        <a:buFont typeface="+mj-lt"/>
                        <a:buAutoNum type="arabicPeriod" startAt="6"/>
                      </a:pPr>
                      <a:r>
                        <a:rPr lang="en-US" sz="1200" b="0" i="0" dirty="0">
                          <a:latin typeface="Arial" panose="020B0604020202020204" pitchFamily="34" charset="0"/>
                          <a:cs typeface="Arial" panose="020B0604020202020204" pitchFamily="34" charset="0"/>
                        </a:rPr>
                        <a:t>AAS use in pre- and peripubertal children may lead to early virilization, premature growth plate closure, and reduced stature.</a:t>
                      </a:r>
                      <a:r>
                        <a:rPr lang="en-US" sz="1200" b="1" i="1" dirty="0">
                          <a:latin typeface="Arial" panose="020B0604020202020204" pitchFamily="34" charset="0"/>
                          <a:cs typeface="Arial" panose="020B0604020202020204" pitchFamily="34" charset="0"/>
                        </a:rPr>
                        <a:t> Evidence Category C.</a:t>
                      </a:r>
                    </a:p>
                  </a:txBody>
                  <a:tcPr/>
                </a:tc>
                <a:extLst>
                  <a:ext uri="{0D108BD9-81ED-4DB2-BD59-A6C34878D82A}">
                    <a16:rowId xmlns:a16="http://schemas.microsoft.com/office/drawing/2014/main" val="2033440667"/>
                  </a:ext>
                </a:extLst>
              </a:tr>
              <a:tr h="620315">
                <a:tc>
                  <a:txBody>
                    <a:bodyPr/>
                    <a:lstStyle/>
                    <a:p>
                      <a:pPr marL="228600" indent="-228600">
                        <a:buFont typeface="+mj-lt"/>
                        <a:buAutoNum type="arabicPeriod" startAt="7"/>
                      </a:pPr>
                      <a:r>
                        <a:rPr lang="en-US" sz="1200" b="0" i="0" dirty="0">
                          <a:latin typeface="Arial" panose="020B0604020202020204" pitchFamily="34" charset="0"/>
                          <a:cs typeface="Arial" panose="020B0604020202020204" pitchFamily="34" charset="0"/>
                        </a:rPr>
                        <a:t>Coaches, trainers, and medical staffs should be cognizant of the reasons for AAS use and abuse and deter use when possible. Prevention programs based on education may assist; and providing the individual with scientific nutrition and training advice is a recommended strategy to mitigate the temptation of AAS use. </a:t>
                      </a:r>
                      <a:r>
                        <a:rPr lang="en-US" sz="1200" b="1" i="1" dirty="0">
                          <a:latin typeface="Arial" panose="020B0604020202020204" pitchFamily="34" charset="0"/>
                          <a:cs typeface="Arial" panose="020B0604020202020204" pitchFamily="34" charset="0"/>
                        </a:rPr>
                        <a:t>Evidence Category D.</a:t>
                      </a:r>
                    </a:p>
                  </a:txBody>
                  <a:tcPr/>
                </a:tc>
                <a:extLst>
                  <a:ext uri="{0D108BD9-81ED-4DB2-BD59-A6C34878D82A}">
                    <a16:rowId xmlns:a16="http://schemas.microsoft.com/office/drawing/2014/main" val="1969209845"/>
                  </a:ext>
                </a:extLst>
              </a:tr>
              <a:tr h="797548">
                <a:tc>
                  <a:txBody>
                    <a:bodyPr/>
                    <a:lstStyle/>
                    <a:p>
                      <a:pPr marL="228600" indent="-228600">
                        <a:buFont typeface="+mj-lt"/>
                        <a:buAutoNum type="arabicPeriod" startAt="8"/>
                      </a:pPr>
                      <a:r>
                        <a:rPr lang="en-US" sz="1200" b="0" i="0" dirty="0">
                          <a:latin typeface="Arial" panose="020B0604020202020204" pitchFamily="34" charset="0"/>
                          <a:cs typeface="Arial" panose="020B0604020202020204" pitchFamily="34" charset="0"/>
                        </a:rPr>
                        <a:t>Androgen replacement therapy is approved for the medical treatment of several clinical diseases and abnormalities. The ACSM acknowledges the lawful and ethical use of AAS for clinical purposes and supports the physicians’ ability to provide androgen therapy to patients when deemed medically necessary. The reader is referred to guidelines established by the Endocrine Society (133). </a:t>
                      </a:r>
                      <a:r>
                        <a:rPr lang="en-US" sz="1200" b="1" i="1" dirty="0">
                          <a:latin typeface="Arial" panose="020B0604020202020204" pitchFamily="34" charset="0"/>
                          <a:cs typeface="Arial" panose="020B0604020202020204" pitchFamily="34" charset="0"/>
                        </a:rPr>
                        <a:t>Evidence Category C. </a:t>
                      </a:r>
                    </a:p>
                  </a:txBody>
                  <a:tcPr/>
                </a:tc>
                <a:extLst>
                  <a:ext uri="{0D108BD9-81ED-4DB2-BD59-A6C34878D82A}">
                    <a16:rowId xmlns:a16="http://schemas.microsoft.com/office/drawing/2014/main" val="1074657337"/>
                  </a:ext>
                </a:extLst>
              </a:tr>
            </a:tbl>
          </a:graphicData>
        </a:graphic>
      </p:graphicFrame>
      <p:sp>
        <p:nvSpPr>
          <p:cNvPr id="5" name="TextBox 4">
            <a:extLst>
              <a:ext uri="{FF2B5EF4-FFF2-40B4-BE49-F238E27FC236}">
                <a16:creationId xmlns:a16="http://schemas.microsoft.com/office/drawing/2014/main" id="{43D0DAF8-762F-4E05-A61A-42F56CE61245}"/>
              </a:ext>
            </a:extLst>
          </p:cNvPr>
          <p:cNvSpPr txBox="1"/>
          <p:nvPr/>
        </p:nvSpPr>
        <p:spPr>
          <a:xfrm>
            <a:off x="98077" y="3445440"/>
            <a:ext cx="889711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AAS = Anabolic-Androgenic Steroid. ACSM = American College of Sports Medicine.</a:t>
            </a:r>
          </a:p>
        </p:txBody>
      </p:sp>
    </p:spTree>
    <p:extLst>
      <p:ext uri="{BB962C8B-B14F-4D97-AF65-F5344CB8AC3E}">
        <p14:creationId xmlns:p14="http://schemas.microsoft.com/office/powerpoint/2010/main" val="154181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63669D-C416-4443-8322-3FB11B018255}"/>
              </a:ext>
            </a:extLst>
          </p:cNvPr>
          <p:cNvSpPr txBox="1"/>
          <p:nvPr/>
        </p:nvSpPr>
        <p:spPr>
          <a:xfrm>
            <a:off x="599628" y="292586"/>
            <a:ext cx="8258622" cy="4534575"/>
          </a:xfrm>
          <a:prstGeom prst="rect">
            <a:avLst/>
          </a:prstGeom>
          <a:noFill/>
        </p:spPr>
        <p:txBody>
          <a:bodyPr wrap="square" rtlCol="0">
            <a:spAutoFit/>
          </a:bodyPr>
          <a:lstStyle/>
          <a:p>
            <a:pPr>
              <a:spcBef>
                <a:spcPts val="200"/>
              </a:spcBef>
              <a:spcAft>
                <a:spcPts val="600"/>
              </a:spcAft>
            </a:pPr>
            <a:r>
              <a:rPr lang="en-US" sz="3200" b="1" dirty="0">
                <a:latin typeface="Arial" panose="020B0604020202020204" pitchFamily="34" charset="0"/>
                <a:cs typeface="Arial" panose="020B0604020202020204" pitchFamily="34" charset="0"/>
              </a:rPr>
              <a:t>Purpose of the Update (alternate version)</a:t>
            </a:r>
            <a:endParaRPr lang="en-US" sz="1100" dirty="0">
              <a:latin typeface="Arial" panose="020B0604020202020204" pitchFamily="34" charset="0"/>
              <a:cs typeface="Arial" panose="020B0604020202020204" pitchFamily="34" charset="0"/>
            </a:endParaRPr>
          </a:p>
          <a:p>
            <a:pPr marL="342900" indent="-342900">
              <a:spcBef>
                <a:spcPts val="200"/>
              </a:spcBef>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This statement serves as an update to the ACSM Position Stand published in 1987 (1).</a:t>
            </a:r>
          </a:p>
          <a:p>
            <a:pPr marL="342900" indent="-342900">
              <a:spcBef>
                <a:spcPts val="200"/>
              </a:spcBef>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Substantial data have been collected since the prior position stand and anabolic-androgenic steroids (AAS) use patterns have changed significantly. </a:t>
            </a:r>
          </a:p>
          <a:p>
            <a:pPr marL="342900" indent="-342900">
              <a:spcBef>
                <a:spcPts val="200"/>
              </a:spcBef>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Statement provides a brief history of AAS use, a scientific update of how we now understand AAS to be working metabolically/biochemically, potential side effects, prevalence of use among athletes, and clinical uses of AAS.</a:t>
            </a:r>
          </a:p>
          <a:p>
            <a:pPr marL="342900" indent="-342900">
              <a:spcBef>
                <a:spcPts val="200"/>
              </a:spcBef>
              <a:spcAft>
                <a:spcPts val="600"/>
              </a:spcAft>
              <a:buFont typeface="Arial" panose="020B0604020202020204" pitchFamily="34" charset="0"/>
              <a:buChar char="•"/>
            </a:pPr>
            <a:endParaRPr lang="en-US" sz="2300" dirty="0"/>
          </a:p>
        </p:txBody>
      </p:sp>
      <p:pic>
        <p:nvPicPr>
          <p:cNvPr id="3" name="Picture 2">
            <a:extLst>
              <a:ext uri="{FF2B5EF4-FFF2-40B4-BE49-F238E27FC236}">
                <a16:creationId xmlns:a16="http://schemas.microsoft.com/office/drawing/2014/main" id="{A15B17F8-2600-41B1-B85E-B4218A57FAC5}"/>
              </a:ext>
            </a:extLst>
          </p:cNvPr>
          <p:cNvPicPr>
            <a:picLocks noChangeAspect="1"/>
          </p:cNvPicPr>
          <p:nvPr/>
        </p:nvPicPr>
        <p:blipFill>
          <a:blip r:embed="rId3"/>
          <a:stretch>
            <a:fillRect/>
          </a:stretch>
        </p:blipFill>
        <p:spPr>
          <a:xfrm>
            <a:off x="0" y="173448"/>
            <a:ext cx="9144000" cy="4796603"/>
          </a:xfrm>
          <a:prstGeom prst="rect">
            <a:avLst/>
          </a:prstGeom>
        </p:spPr>
      </p:pic>
    </p:spTree>
    <p:extLst>
      <p:ext uri="{BB962C8B-B14F-4D97-AF65-F5344CB8AC3E}">
        <p14:creationId xmlns:p14="http://schemas.microsoft.com/office/powerpoint/2010/main" val="3443847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400" b="1" dirty="0"/>
              <a:t>The position of ACSM is that the illicit use of ASS for athletic or recreational purposes is, in many cases, illegal, and unethical and also poses a substantial health risk</a:t>
            </a:r>
            <a:br>
              <a:rPr lang="en-US" sz="2400" b="1" dirty="0"/>
            </a:br>
            <a:endParaRPr lang="en-US" sz="2400" b="1" dirty="0"/>
          </a:p>
        </p:txBody>
      </p:sp>
      <p:sp>
        <p:nvSpPr>
          <p:cNvPr id="8" name="Content Placeholder 7"/>
          <p:cNvSpPr>
            <a:spLocks noGrp="1"/>
          </p:cNvSpPr>
          <p:nvPr>
            <p:ph sz="half" idx="1"/>
          </p:nvPr>
        </p:nvSpPr>
        <p:spPr>
          <a:xfrm>
            <a:off x="628650" y="1369219"/>
            <a:ext cx="7886700" cy="3263504"/>
          </a:xfrm>
        </p:spPr>
        <p:txBody>
          <a:bodyPr>
            <a:normAutofit/>
          </a:bodyPr>
          <a:lstStyle/>
          <a:p>
            <a:r>
              <a:rPr lang="en-US" sz="2200" dirty="0"/>
              <a:t>Substantial amount of scientific data on AAS had emerged</a:t>
            </a:r>
          </a:p>
          <a:p>
            <a:r>
              <a:rPr lang="en-US" sz="2200" dirty="0"/>
              <a:t>Circumstances of AAS use have evolved in athletic, recreational, and clinical groups </a:t>
            </a:r>
          </a:p>
          <a:p>
            <a:r>
              <a:rPr lang="en-US" sz="2200" dirty="0"/>
              <a:t> The </a:t>
            </a:r>
            <a:r>
              <a:rPr lang="en-US" sz="2200" dirty="0">
                <a:solidFill>
                  <a:srgbClr val="000000"/>
                </a:solidFill>
              </a:rPr>
              <a:t>use of AAS </a:t>
            </a:r>
            <a:r>
              <a:rPr lang="en-US" sz="2200" dirty="0"/>
              <a:t>to enhance athletic performance is banned</a:t>
            </a:r>
          </a:p>
          <a:p>
            <a:r>
              <a:rPr lang="en-US" sz="2200" dirty="0"/>
              <a:t>Members of the athlete's support system should monitor for signs of use and understand why athletes might use AAS, along with  provide educational programming in a preventative capacity</a:t>
            </a:r>
          </a:p>
        </p:txBody>
      </p:sp>
    </p:spTree>
    <p:extLst>
      <p:ext uri="{BB962C8B-B14F-4D97-AF65-F5344CB8AC3E}">
        <p14:creationId xmlns:p14="http://schemas.microsoft.com/office/powerpoint/2010/main" val="88895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63669D-C416-4443-8322-3FB11B018255}"/>
              </a:ext>
            </a:extLst>
          </p:cNvPr>
          <p:cNvSpPr txBox="1"/>
          <p:nvPr/>
        </p:nvSpPr>
        <p:spPr>
          <a:xfrm>
            <a:off x="689943" y="188893"/>
            <a:ext cx="8200057" cy="3742050"/>
          </a:xfrm>
          <a:prstGeom prst="rect">
            <a:avLst/>
          </a:prstGeom>
          <a:noFill/>
        </p:spPr>
        <p:txBody>
          <a:bodyPr wrap="square" rtlCol="0">
            <a:spAutoFit/>
          </a:bodyPr>
          <a:lstStyle/>
          <a:p>
            <a:pPr>
              <a:spcBef>
                <a:spcPts val="200"/>
              </a:spcBef>
              <a:spcAft>
                <a:spcPts val="500"/>
              </a:spcAft>
            </a:pPr>
            <a:r>
              <a:rPr lang="en-US" sz="3200" b="1" dirty="0">
                <a:latin typeface="Arial" panose="020B0604020202020204" pitchFamily="34" charset="0"/>
                <a:cs typeface="Arial" panose="020B0604020202020204" pitchFamily="34" charset="0"/>
              </a:rPr>
              <a:t>References</a:t>
            </a:r>
            <a:endParaRPr lang="en-US" sz="2400" dirty="0">
              <a:latin typeface="Arial" panose="020B0604020202020204" pitchFamily="34" charset="0"/>
              <a:cs typeface="Arial" panose="020B0604020202020204" pitchFamily="34" charset="0"/>
            </a:endParaRPr>
          </a:p>
          <a:p>
            <a:pPr marL="457200" indent="-457200">
              <a:spcBef>
                <a:spcPts val="200"/>
              </a:spcBef>
              <a:spcAft>
                <a:spcPts val="500"/>
              </a:spcAft>
              <a:buFont typeface="+mj-lt"/>
              <a:buAutoNum type="arabicPeriod"/>
            </a:pPr>
            <a:r>
              <a:rPr lang="en-US" sz="1600" dirty="0">
                <a:latin typeface="Arial" panose="020B0604020202020204" pitchFamily="34" charset="0"/>
                <a:cs typeface="Arial" panose="020B0604020202020204" pitchFamily="34" charset="0"/>
              </a:rPr>
              <a:t>American College of Sports Medicine position stand on the use of anabolic-androgenic steroids in sports. </a:t>
            </a:r>
            <a:r>
              <a:rPr lang="en-US" sz="1600" i="1" dirty="0">
                <a:latin typeface="Arial" panose="020B0604020202020204" pitchFamily="34" charset="0"/>
                <a:cs typeface="Arial" panose="020B0604020202020204" pitchFamily="34" charset="0"/>
              </a:rPr>
              <a:t>Med Sci Sports </a:t>
            </a:r>
            <a:r>
              <a:rPr lang="en-US" sz="1600" i="1" dirty="0" err="1">
                <a:latin typeface="Arial" panose="020B0604020202020204" pitchFamily="34" charset="0"/>
                <a:cs typeface="Arial" panose="020B0604020202020204" pitchFamily="34" charset="0"/>
              </a:rPr>
              <a:t>Exerc</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1987;19(5):534-9.</a:t>
            </a:r>
          </a:p>
          <a:p>
            <a:pPr marL="457200" indent="-457200">
              <a:spcBef>
                <a:spcPts val="200"/>
              </a:spcBef>
              <a:spcAft>
                <a:spcPts val="500"/>
              </a:spcAft>
              <a:buFont typeface="+mj-lt"/>
              <a:buAutoNum type="arabicPeriod"/>
            </a:pPr>
            <a:r>
              <a:rPr lang="en-US" sz="1600" dirty="0">
                <a:latin typeface="Arial" panose="020B0604020202020204" pitchFamily="34" charset="0"/>
                <a:cs typeface="Arial" panose="020B0604020202020204" pitchFamily="34" charset="0"/>
              </a:rPr>
              <a:t>Hoffman JR, Kraemer WJ, </a:t>
            </a:r>
            <a:r>
              <a:rPr lang="en-US" sz="1600" dirty="0" err="1">
                <a:latin typeface="Arial" panose="020B0604020202020204" pitchFamily="34" charset="0"/>
                <a:cs typeface="Arial" panose="020B0604020202020204" pitchFamily="34" charset="0"/>
              </a:rPr>
              <a:t>Bhasin</a:t>
            </a:r>
            <a:r>
              <a:rPr lang="en-US" sz="1600" dirty="0">
                <a:latin typeface="Arial" panose="020B0604020202020204" pitchFamily="34" charset="0"/>
                <a:cs typeface="Arial" panose="020B0604020202020204" pitchFamily="34" charset="0"/>
              </a:rPr>
              <a:t> S et al. Position stand on androgen and human growth hormone use. </a:t>
            </a:r>
            <a:r>
              <a:rPr lang="en-US" sz="1600" i="1" dirty="0">
                <a:latin typeface="Arial" panose="020B0604020202020204" pitchFamily="34" charset="0"/>
                <a:cs typeface="Arial" panose="020B0604020202020204" pitchFamily="34" charset="0"/>
              </a:rPr>
              <a:t>J Strength Cond Res. </a:t>
            </a:r>
            <a:r>
              <a:rPr lang="en-US" sz="1600" dirty="0">
                <a:latin typeface="Arial" panose="020B0604020202020204" pitchFamily="34" charset="0"/>
                <a:cs typeface="Arial" panose="020B0604020202020204" pitchFamily="34" charset="0"/>
              </a:rPr>
              <a:t>2009;23(5 Suppl):S1-s59.</a:t>
            </a:r>
          </a:p>
          <a:p>
            <a:pPr marL="457200" indent="-457200">
              <a:spcBef>
                <a:spcPts val="200"/>
              </a:spcBef>
              <a:spcAft>
                <a:spcPts val="500"/>
              </a:spcAft>
              <a:buFont typeface="+mj-lt"/>
              <a:buAutoNum type="arabicPeriod"/>
            </a:pPr>
            <a:r>
              <a:rPr lang="en-US" sz="1600" dirty="0" err="1">
                <a:latin typeface="Arial" panose="020B0604020202020204" pitchFamily="34" charset="0"/>
                <a:cs typeface="Arial" panose="020B0604020202020204" pitchFamily="34" charset="0"/>
              </a:rPr>
              <a:t>Kopera</a:t>
            </a:r>
            <a:r>
              <a:rPr lang="en-US" sz="1600" dirty="0">
                <a:latin typeface="Arial" panose="020B0604020202020204" pitchFamily="34" charset="0"/>
                <a:cs typeface="Arial" panose="020B0604020202020204" pitchFamily="34" charset="0"/>
              </a:rPr>
              <a:t> H. The history of anabolic steroids and a review of clinical experience with anabolic steroids. </a:t>
            </a:r>
            <a:r>
              <a:rPr lang="en-US" sz="1600" i="1" dirty="0">
                <a:latin typeface="Arial" panose="020B0604020202020204" pitchFamily="34" charset="0"/>
                <a:cs typeface="Arial" panose="020B0604020202020204" pitchFamily="34" charset="0"/>
              </a:rPr>
              <a:t>Acta Endocrinol Suppl (</a:t>
            </a:r>
            <a:r>
              <a:rPr lang="en-US" sz="1600" i="1" dirty="0" err="1">
                <a:latin typeface="Arial" panose="020B0604020202020204" pitchFamily="34" charset="0"/>
                <a:cs typeface="Arial" panose="020B0604020202020204" pitchFamily="34" charset="0"/>
              </a:rPr>
              <a:t>Copenh</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1985;271:11-8.</a:t>
            </a:r>
          </a:p>
          <a:p>
            <a:pPr marL="457200" indent="-457200">
              <a:spcBef>
                <a:spcPts val="200"/>
              </a:spcBef>
              <a:spcAft>
                <a:spcPts val="500"/>
              </a:spcAft>
              <a:buFont typeface="+mj-lt"/>
              <a:buAutoNum type="arabicPeriod"/>
            </a:pPr>
            <a:r>
              <a:rPr lang="en-US" sz="1600" dirty="0">
                <a:latin typeface="Arial" panose="020B0604020202020204" pitchFamily="34" charset="0"/>
                <a:cs typeface="Arial" panose="020B0604020202020204" pitchFamily="34" charset="0"/>
              </a:rPr>
              <a:t>Pope HG, Brower KJ. Anabolic-androgenic steroid-related disorders. In: B Sadock, V Sadock editors. </a:t>
            </a:r>
            <a:r>
              <a:rPr lang="en-US" sz="1600" i="1" dirty="0">
                <a:latin typeface="Arial" panose="020B0604020202020204" pitchFamily="34" charset="0"/>
                <a:cs typeface="Arial" panose="020B0604020202020204" pitchFamily="34" charset="0"/>
              </a:rPr>
              <a:t>Comprehensive Textbook of Psychiatry. </a:t>
            </a:r>
            <a:r>
              <a:rPr lang="en-US" sz="1600" dirty="0">
                <a:latin typeface="Arial" panose="020B0604020202020204" pitchFamily="34" charset="0"/>
                <a:cs typeface="Arial" panose="020B0604020202020204" pitchFamily="34" charset="0"/>
              </a:rPr>
              <a:t>Philadelphia, PA: Lippincott Williams &amp; Wilkins; 2009, p 1419e31.</a:t>
            </a:r>
          </a:p>
          <a:p>
            <a:pPr marL="457200" indent="-457200">
              <a:spcBef>
                <a:spcPts val="200"/>
              </a:spcBef>
              <a:spcAft>
                <a:spcPts val="500"/>
              </a:spcAft>
              <a:buFont typeface="+mj-lt"/>
              <a:buAutoNum type="arabicPeriod"/>
            </a:pPr>
            <a:r>
              <a:rPr lang="en-US" sz="1600" dirty="0" err="1">
                <a:latin typeface="Arial" panose="020B0604020202020204" pitchFamily="34" charset="0"/>
                <a:cs typeface="Arial" panose="020B0604020202020204" pitchFamily="34" charset="0"/>
              </a:rPr>
              <a:t>Kanayama</a:t>
            </a:r>
            <a:r>
              <a:rPr lang="en-US" sz="1600" dirty="0">
                <a:latin typeface="Arial" panose="020B0604020202020204" pitchFamily="34" charset="0"/>
                <a:cs typeface="Arial" panose="020B0604020202020204" pitchFamily="34" charset="0"/>
              </a:rPr>
              <a:t> G, Pope HG, Jr. History and epidemiology of anabolic androgens in athletes and non-athletes. </a:t>
            </a:r>
            <a:r>
              <a:rPr lang="en-US" sz="1600" i="1" dirty="0">
                <a:latin typeface="Arial" panose="020B0604020202020204" pitchFamily="34" charset="0"/>
                <a:cs typeface="Arial" panose="020B0604020202020204" pitchFamily="34" charset="0"/>
              </a:rPr>
              <a:t>Mol Cell Endocrinol. </a:t>
            </a:r>
            <a:r>
              <a:rPr lang="en-US" sz="1600" dirty="0">
                <a:latin typeface="Arial" panose="020B0604020202020204" pitchFamily="34" charset="0"/>
                <a:cs typeface="Arial" panose="020B0604020202020204" pitchFamily="34" charset="0"/>
              </a:rPr>
              <a:t>2018;464:4-13</a:t>
            </a:r>
          </a:p>
        </p:txBody>
      </p:sp>
    </p:spTree>
    <p:extLst>
      <p:ext uri="{BB962C8B-B14F-4D97-AF65-F5344CB8AC3E}">
        <p14:creationId xmlns:p14="http://schemas.microsoft.com/office/powerpoint/2010/main" val="327578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63669D-C416-4443-8322-3FB11B018255}"/>
              </a:ext>
            </a:extLst>
          </p:cNvPr>
          <p:cNvSpPr txBox="1"/>
          <p:nvPr/>
        </p:nvSpPr>
        <p:spPr>
          <a:xfrm>
            <a:off x="689943" y="188893"/>
            <a:ext cx="8200057" cy="4660251"/>
          </a:xfrm>
          <a:prstGeom prst="rect">
            <a:avLst/>
          </a:prstGeom>
          <a:noFill/>
        </p:spPr>
        <p:txBody>
          <a:bodyPr wrap="square" rtlCol="0">
            <a:spAutoFit/>
          </a:bodyPr>
          <a:lstStyle/>
          <a:p>
            <a:pPr>
              <a:spcBef>
                <a:spcPts val="200"/>
              </a:spcBef>
              <a:spcAft>
                <a:spcPts val="500"/>
              </a:spcAft>
            </a:pPr>
            <a:r>
              <a:rPr lang="en-US" sz="3200" b="1" dirty="0">
                <a:latin typeface="Arial" panose="020B0604020202020204" pitchFamily="34" charset="0"/>
                <a:cs typeface="Arial" panose="020B0604020202020204" pitchFamily="34" charset="0"/>
              </a:rPr>
              <a:t>References</a:t>
            </a:r>
            <a:endParaRPr lang="en-US" sz="2400" dirty="0">
              <a:latin typeface="Arial" panose="020B0604020202020204" pitchFamily="34" charset="0"/>
              <a:cs typeface="Arial" panose="020B0604020202020204" pitchFamily="34" charset="0"/>
            </a:endParaRPr>
          </a:p>
          <a:p>
            <a:pPr marL="457200" indent="-457200">
              <a:spcBef>
                <a:spcPts val="200"/>
              </a:spcBef>
              <a:spcAft>
                <a:spcPts val="500"/>
              </a:spcAft>
              <a:buFont typeface="+mj-lt"/>
              <a:buAutoNum type="arabicPeriod" startAt="6"/>
            </a:pPr>
            <a:r>
              <a:rPr lang="en-US" sz="1600" dirty="0">
                <a:latin typeface="Arial" panose="020B0604020202020204" pitchFamily="34" charset="0"/>
                <a:cs typeface="Arial" panose="020B0604020202020204" pitchFamily="34" charset="0"/>
              </a:rPr>
              <a:t>Hoffman JR, Kraemer WJ, </a:t>
            </a:r>
            <a:r>
              <a:rPr lang="en-US" sz="1600" dirty="0" err="1">
                <a:latin typeface="Arial" panose="020B0604020202020204" pitchFamily="34" charset="0"/>
                <a:cs typeface="Arial" panose="020B0604020202020204" pitchFamily="34" charset="0"/>
              </a:rPr>
              <a:t>Bhasin</a:t>
            </a:r>
            <a:r>
              <a:rPr lang="en-US" sz="1600" dirty="0">
                <a:latin typeface="Arial" panose="020B0604020202020204" pitchFamily="34" charset="0"/>
                <a:cs typeface="Arial" panose="020B0604020202020204" pitchFamily="34" charset="0"/>
              </a:rPr>
              <a:t> S et al. Position stand on androgen and human growth hormone use. </a:t>
            </a:r>
            <a:r>
              <a:rPr lang="en-US" sz="1600" i="1" dirty="0">
                <a:latin typeface="Arial" panose="020B0604020202020204" pitchFamily="34" charset="0"/>
                <a:cs typeface="Arial" panose="020B0604020202020204" pitchFamily="34" charset="0"/>
              </a:rPr>
              <a:t>J Strength Cond Res. </a:t>
            </a:r>
            <a:r>
              <a:rPr lang="en-US" sz="1600" dirty="0">
                <a:latin typeface="Arial" panose="020B0604020202020204" pitchFamily="34" charset="0"/>
                <a:cs typeface="Arial" panose="020B0604020202020204" pitchFamily="34" charset="0"/>
              </a:rPr>
              <a:t>2009;23(5 Suppl):S1-s59.</a:t>
            </a:r>
          </a:p>
          <a:p>
            <a:pPr marL="457200" indent="-457200">
              <a:spcBef>
                <a:spcPts val="200"/>
              </a:spcBef>
              <a:spcAft>
                <a:spcPts val="500"/>
              </a:spcAft>
              <a:buFont typeface="+mj-lt"/>
              <a:buAutoNum type="arabicPeriod" startAt="6"/>
            </a:pPr>
            <a:r>
              <a:rPr lang="en-US" sz="1600" dirty="0"/>
              <a:t>Kraemer WJ, </a:t>
            </a:r>
            <a:r>
              <a:rPr lang="en-US" sz="1600" dirty="0" err="1"/>
              <a:t>Ratamess</a:t>
            </a:r>
            <a:r>
              <a:rPr lang="en-US" sz="1600" dirty="0"/>
              <a:t> NA, </a:t>
            </a:r>
            <a:r>
              <a:rPr lang="en-US" sz="1600" dirty="0" err="1"/>
              <a:t>Nindl</a:t>
            </a:r>
            <a:r>
              <a:rPr lang="en-US" sz="1600" dirty="0"/>
              <a:t> BC. Recovery responses of testosterone, growth hormone, and IGF-1 after resistance exercise. J </a:t>
            </a:r>
            <a:r>
              <a:rPr lang="en-US" sz="1600" dirty="0" err="1"/>
              <a:t>Appl</a:t>
            </a:r>
            <a:r>
              <a:rPr lang="en-US" sz="1600" dirty="0"/>
              <a:t> </a:t>
            </a:r>
            <a:r>
              <a:rPr lang="en-US" sz="1600" dirty="0" err="1"/>
              <a:t>Physiol</a:t>
            </a:r>
            <a:r>
              <a:rPr lang="en-US" sz="1600" dirty="0"/>
              <a:t> (1985) . 2017;122(3):549-58.</a:t>
            </a:r>
          </a:p>
          <a:p>
            <a:pPr marL="457200" indent="-457200">
              <a:spcBef>
                <a:spcPts val="200"/>
              </a:spcBef>
              <a:spcAft>
                <a:spcPts val="500"/>
              </a:spcAft>
              <a:buFont typeface="+mj-lt"/>
              <a:buAutoNum type="arabicPeriod" startAt="6"/>
            </a:pPr>
            <a:r>
              <a:rPr lang="en-US" sz="1600" dirty="0"/>
              <a:t> Hoffman JR, Kraemer WJ, </a:t>
            </a:r>
            <a:r>
              <a:rPr lang="en-US" sz="1600" dirty="0" err="1"/>
              <a:t>Bhasin</a:t>
            </a:r>
            <a:r>
              <a:rPr lang="en-US" sz="1600" dirty="0"/>
              <a:t> S et al. Position stand on androgen and human growth hormone use. J Strength Cond Res . 2009;23(5 </a:t>
            </a:r>
            <a:r>
              <a:rPr lang="en-US" sz="1600" dirty="0" err="1"/>
              <a:t>Suppl</a:t>
            </a:r>
            <a:r>
              <a:rPr lang="en-US" sz="1600" dirty="0"/>
              <a:t>):S1-s59.</a:t>
            </a:r>
          </a:p>
          <a:p>
            <a:pPr marL="457200" indent="-457200">
              <a:spcBef>
                <a:spcPts val="200"/>
              </a:spcBef>
              <a:spcAft>
                <a:spcPts val="500"/>
              </a:spcAft>
              <a:buFont typeface="+mj-lt"/>
              <a:buAutoNum type="arabicPeriod" startAt="6"/>
            </a:pPr>
            <a:r>
              <a:rPr lang="en-US" sz="1600" dirty="0"/>
              <a:t>Kersey RD, Elliot DL, Goldberg L et al. National Athletic Trainers' Association position statement: anabolic-androgenic steroids. J </a:t>
            </a:r>
            <a:r>
              <a:rPr lang="en-US" sz="1600" dirty="0" err="1"/>
              <a:t>Athl</a:t>
            </a:r>
            <a:r>
              <a:rPr lang="en-US" sz="1600" dirty="0"/>
              <a:t> Train . 2012;47(5):567-88.</a:t>
            </a:r>
          </a:p>
          <a:p>
            <a:pPr marL="457200" indent="-457200">
              <a:spcBef>
                <a:spcPts val="200"/>
              </a:spcBef>
              <a:spcAft>
                <a:spcPts val="500"/>
              </a:spcAft>
              <a:buFont typeface="+mj-lt"/>
              <a:buAutoNum type="arabicPeriod" startAt="6"/>
            </a:pPr>
            <a:r>
              <a:rPr lang="en-US" sz="1600" dirty="0"/>
              <a:t>Yu JG, </a:t>
            </a:r>
            <a:r>
              <a:rPr lang="en-US" sz="1600" dirty="0" err="1"/>
              <a:t>Bonnerud</a:t>
            </a:r>
            <a:r>
              <a:rPr lang="en-US" sz="1600" dirty="0"/>
              <a:t> P, Eriksson A, </a:t>
            </a:r>
            <a:r>
              <a:rPr lang="en-US" sz="1600" dirty="0" err="1"/>
              <a:t>Stål</a:t>
            </a:r>
            <a:r>
              <a:rPr lang="en-US" sz="1600" dirty="0"/>
              <a:t> PS, </a:t>
            </a:r>
            <a:r>
              <a:rPr lang="en-US" sz="1600" dirty="0" err="1"/>
              <a:t>Tegner</a:t>
            </a:r>
            <a:r>
              <a:rPr lang="en-US" sz="1600" dirty="0"/>
              <a:t> Y, </a:t>
            </a:r>
            <a:r>
              <a:rPr lang="en-US" sz="1600" dirty="0" err="1"/>
              <a:t>Malm</a:t>
            </a:r>
            <a:r>
              <a:rPr lang="en-US" sz="1600" dirty="0"/>
              <a:t> C. Effects of long term supplementation of anabolic androgen steroids on human skeletal muscle. </a:t>
            </a:r>
            <a:r>
              <a:rPr lang="en-US" sz="1600" dirty="0" err="1"/>
              <a:t>PLoS</a:t>
            </a:r>
            <a:r>
              <a:rPr lang="en-US" sz="1600" dirty="0"/>
              <a:t> One . 2014;9(9):e105330.</a:t>
            </a:r>
          </a:p>
          <a:p>
            <a:pPr marL="457200" indent="-457200">
              <a:spcBef>
                <a:spcPts val="200"/>
              </a:spcBef>
              <a:spcAft>
                <a:spcPts val="500"/>
              </a:spcAft>
              <a:buFont typeface="+mj-lt"/>
              <a:buAutoNum type="arabicPeriod" startAt="6"/>
            </a:pPr>
            <a:r>
              <a:rPr lang="en-US" sz="1600" dirty="0"/>
              <a:t>Huang G, </a:t>
            </a:r>
            <a:r>
              <a:rPr lang="en-US" sz="1600" dirty="0" err="1"/>
              <a:t>Basaria</a:t>
            </a:r>
            <a:r>
              <a:rPr lang="en-US" sz="1600" dirty="0"/>
              <a:t> S. Do anabolic-androgenic steroids have performance-enhancing effects in female athletes? </a:t>
            </a:r>
            <a:r>
              <a:rPr lang="en-US" sz="1600" dirty="0" err="1"/>
              <a:t>Mol</a:t>
            </a:r>
            <a:r>
              <a:rPr lang="en-US" sz="1600" dirty="0"/>
              <a:t> Cell </a:t>
            </a:r>
            <a:r>
              <a:rPr lang="en-US" sz="1600" dirty="0" err="1"/>
              <a:t>Endocrinol</a:t>
            </a:r>
            <a:r>
              <a:rPr lang="en-US" sz="1600" dirty="0"/>
              <a:t> . 2018;464:56-64.</a:t>
            </a:r>
          </a:p>
          <a:p>
            <a:pPr marL="457200" indent="-457200">
              <a:spcBef>
                <a:spcPts val="200"/>
              </a:spcBef>
              <a:spcAft>
                <a:spcPts val="500"/>
              </a:spcAft>
              <a:buFont typeface="+mj-lt"/>
              <a:buAutoNum type="arabicPeriod" startAt="6"/>
            </a:pPr>
            <a:endParaRPr lang="en-US" sz="1600" dirty="0"/>
          </a:p>
        </p:txBody>
      </p:sp>
    </p:spTree>
    <p:extLst>
      <p:ext uri="{BB962C8B-B14F-4D97-AF65-F5344CB8AC3E}">
        <p14:creationId xmlns:p14="http://schemas.microsoft.com/office/powerpoint/2010/main" val="311355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References</a:t>
            </a:r>
          </a:p>
        </p:txBody>
      </p:sp>
      <p:sp>
        <p:nvSpPr>
          <p:cNvPr id="5" name="Content Placeholder 4"/>
          <p:cNvSpPr>
            <a:spLocks noGrp="1"/>
          </p:cNvSpPr>
          <p:nvPr>
            <p:ph sz="half" idx="1"/>
          </p:nvPr>
        </p:nvSpPr>
        <p:spPr>
          <a:xfrm>
            <a:off x="628649" y="1369219"/>
            <a:ext cx="8386010" cy="3263504"/>
          </a:xfrm>
        </p:spPr>
        <p:txBody>
          <a:bodyPr>
            <a:normAutofit/>
          </a:bodyPr>
          <a:lstStyle/>
          <a:p>
            <a:pPr marL="457200" indent="-457200">
              <a:buFont typeface="+mj-lt"/>
              <a:buAutoNum type="arabicPeriod" startAt="12"/>
            </a:pPr>
            <a:r>
              <a:rPr lang="en-US" sz="1600" dirty="0" err="1"/>
              <a:t>Cardinale</a:t>
            </a:r>
            <a:r>
              <a:rPr lang="en-US" sz="1600" dirty="0"/>
              <a:t> DA, </a:t>
            </a:r>
            <a:r>
              <a:rPr lang="en-US" sz="1600" dirty="0" err="1"/>
              <a:t>Horwath</a:t>
            </a:r>
            <a:r>
              <a:rPr lang="en-US" sz="1600" dirty="0"/>
              <a:t> O, </a:t>
            </a:r>
            <a:r>
              <a:rPr lang="en-US" sz="1600" dirty="0" err="1"/>
              <a:t>Elings-Knutsson</a:t>
            </a:r>
            <a:r>
              <a:rPr lang="en-US" sz="1600" dirty="0"/>
              <a:t> J et al. Enhanced Skeletal Muscle Oxidative Capacity and Capillary-to-Fiber Ratio Following Moderately Increased Testosterone Exposure in Young Healthy Women. Front </a:t>
            </a:r>
            <a:r>
              <a:rPr lang="en-US" sz="1600" dirty="0" err="1"/>
              <a:t>Physiol</a:t>
            </a:r>
            <a:r>
              <a:rPr lang="en-US" sz="1600" dirty="0"/>
              <a:t> . 2020;11:585490.</a:t>
            </a:r>
          </a:p>
          <a:p>
            <a:pPr marL="457200" indent="-457200">
              <a:buFont typeface="+mj-lt"/>
              <a:buAutoNum type="arabicPeriod" startAt="12"/>
            </a:pPr>
            <a:r>
              <a:rPr lang="en-US" sz="1600" dirty="0"/>
              <a:t>Yu JG, </a:t>
            </a:r>
            <a:r>
              <a:rPr lang="en-US" sz="1600" dirty="0" err="1"/>
              <a:t>Bonnerud</a:t>
            </a:r>
            <a:r>
              <a:rPr lang="en-US" sz="1600" dirty="0"/>
              <a:t> P, Eriksson A, </a:t>
            </a:r>
            <a:r>
              <a:rPr lang="en-US" sz="1600" dirty="0" err="1"/>
              <a:t>Stål</a:t>
            </a:r>
            <a:r>
              <a:rPr lang="en-US" sz="1600" dirty="0"/>
              <a:t> PS, </a:t>
            </a:r>
            <a:r>
              <a:rPr lang="en-US" sz="1600" dirty="0" err="1"/>
              <a:t>Tegner</a:t>
            </a:r>
            <a:r>
              <a:rPr lang="en-US" sz="1600" dirty="0"/>
              <a:t> Y, </a:t>
            </a:r>
            <a:r>
              <a:rPr lang="en-US" sz="1600" dirty="0" err="1"/>
              <a:t>Malm</a:t>
            </a:r>
            <a:r>
              <a:rPr lang="en-US" sz="1600" dirty="0"/>
              <a:t> C. Effects of long term supplementation of anabolic androgen steroids on human skeletal muscle. </a:t>
            </a:r>
            <a:r>
              <a:rPr lang="en-US" sz="1600" dirty="0" err="1"/>
              <a:t>PLoS</a:t>
            </a:r>
            <a:r>
              <a:rPr lang="en-US" sz="1600" dirty="0"/>
              <a:t> One . 2014;9(9):e105330.</a:t>
            </a:r>
          </a:p>
          <a:p>
            <a:endParaRPr lang="en-US" dirty="0"/>
          </a:p>
        </p:txBody>
      </p:sp>
    </p:spTree>
    <p:extLst>
      <p:ext uri="{BB962C8B-B14F-4D97-AF65-F5344CB8AC3E}">
        <p14:creationId xmlns:p14="http://schemas.microsoft.com/office/powerpoint/2010/main" val="38695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EB6716-1292-43A7-B83F-EF09AA9A814F}"/>
              </a:ext>
            </a:extLst>
          </p:cNvPr>
          <p:cNvSpPr txBox="1"/>
          <p:nvPr/>
        </p:nvSpPr>
        <p:spPr>
          <a:xfrm>
            <a:off x="565034" y="368947"/>
            <a:ext cx="7911309" cy="1261884"/>
          </a:xfrm>
          <a:prstGeom prst="rect">
            <a:avLst/>
          </a:prstGeom>
          <a:noFill/>
        </p:spPr>
        <p:txBody>
          <a:bodyPr wrap="square" lIns="91440" tIns="45720" rIns="91440" bIns="45720" rtlCol="0" anchor="t">
            <a:spAutoFit/>
          </a:bodyPr>
          <a:lstStyle/>
          <a:p>
            <a:r>
              <a:rPr lang="en-US" sz="2800" b="1" dirty="0">
                <a:latin typeface="Arial" panose="020B0604020202020204" pitchFamily="34" charset="0"/>
                <a:ea typeface="+mn-lt"/>
                <a:cs typeface="Arial" panose="020B0604020202020204" pitchFamily="34" charset="0"/>
              </a:rPr>
              <a:t>Acknowledgements</a:t>
            </a:r>
          </a:p>
          <a:p>
            <a:endParaRPr lang="en-US" sz="1200" b="1" dirty="0">
              <a:latin typeface="Arial" panose="020B0604020202020204" pitchFamily="34" charset="0"/>
              <a:ea typeface="+mn-lt"/>
              <a:cs typeface="Arial" panose="020B0604020202020204" pitchFamily="34" charset="0"/>
            </a:endParaRPr>
          </a:p>
          <a:p>
            <a:r>
              <a:rPr lang="en-US" sz="1800" b="0" i="0" dirty="0">
                <a:solidFill>
                  <a:srgbClr val="201F1E"/>
                </a:solidFill>
                <a:effectLst/>
                <a:latin typeface="Calibri" panose="020F0502020204030204" pitchFamily="34" charset="0"/>
              </a:rPr>
              <a:t>This slide deck was prepared by the ACSM Evidence-Based Practice Committee in collaboration with the authors</a:t>
            </a:r>
            <a:endParaRPr lang="en-US" sz="1400"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81402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63669D-C416-4443-8322-3FB11B018255}"/>
              </a:ext>
            </a:extLst>
          </p:cNvPr>
          <p:cNvSpPr txBox="1"/>
          <p:nvPr/>
        </p:nvSpPr>
        <p:spPr>
          <a:xfrm>
            <a:off x="685910" y="172405"/>
            <a:ext cx="7981839" cy="3975447"/>
          </a:xfrm>
          <a:prstGeom prst="rect">
            <a:avLst/>
          </a:prstGeom>
          <a:noFill/>
        </p:spPr>
        <p:txBody>
          <a:bodyPr wrap="square" rtlCol="0">
            <a:spAutoFit/>
          </a:bodyPr>
          <a:lstStyle/>
          <a:p>
            <a:pPr>
              <a:spcBef>
                <a:spcPts val="200"/>
              </a:spcBef>
              <a:spcAft>
                <a:spcPts val="600"/>
              </a:spcAft>
            </a:pPr>
            <a:r>
              <a:rPr lang="en-US" sz="3200" b="1" dirty="0">
                <a:latin typeface="Arial" panose="020B0604020202020204" pitchFamily="34" charset="0"/>
                <a:cs typeface="Arial" panose="020B0604020202020204" pitchFamily="34" charset="0"/>
              </a:rPr>
              <a:t>Purpose of the Update</a:t>
            </a:r>
            <a:endParaRPr lang="en-US" sz="1100" dirty="0">
              <a:latin typeface="Arial" panose="020B0604020202020204" pitchFamily="34" charset="0"/>
              <a:cs typeface="Arial" panose="020B0604020202020204" pitchFamily="34" charset="0"/>
            </a:endParaRPr>
          </a:p>
          <a:p>
            <a:pPr marL="342900" indent="-342900">
              <a:spcBef>
                <a:spcPts val="200"/>
              </a:spcBef>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To summarize the current evidence on the use of anabolic-androgenic steroids (AAS) and extend the recommendations provided in the previous ACSM Position Stand published in 1987 (1).</a:t>
            </a:r>
          </a:p>
          <a:p>
            <a:pPr marL="342900" indent="-342900">
              <a:spcBef>
                <a:spcPts val="200"/>
              </a:spcBef>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Provide a brief history of AAS use, an update on the science of how we now understand AAS to be working metabolically/biochemically, potential side effects, the prevalence of use among athletes, and the use of AAS in clinical scenarios. </a:t>
            </a:r>
            <a:endParaRPr lang="en-US" sz="2300" dirty="0"/>
          </a:p>
        </p:txBody>
      </p:sp>
    </p:spTree>
    <p:extLst>
      <p:ext uri="{BB962C8B-B14F-4D97-AF65-F5344CB8AC3E}">
        <p14:creationId xmlns:p14="http://schemas.microsoft.com/office/powerpoint/2010/main" val="164730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63669D-C416-4443-8322-3FB11B018255}"/>
              </a:ext>
            </a:extLst>
          </p:cNvPr>
          <p:cNvSpPr txBox="1"/>
          <p:nvPr/>
        </p:nvSpPr>
        <p:spPr>
          <a:xfrm>
            <a:off x="614347" y="238937"/>
            <a:ext cx="8253427" cy="4180632"/>
          </a:xfrm>
          <a:prstGeom prst="rect">
            <a:avLst/>
          </a:prstGeom>
          <a:noFill/>
        </p:spPr>
        <p:txBody>
          <a:bodyPr wrap="square" rtlCol="0">
            <a:spAutoFit/>
          </a:bodyPr>
          <a:lstStyle/>
          <a:p>
            <a:pPr>
              <a:spcBef>
                <a:spcPts val="200"/>
              </a:spcBef>
              <a:spcAft>
                <a:spcPts val="500"/>
              </a:spcAft>
            </a:pPr>
            <a:r>
              <a:rPr lang="en-US" sz="3200" b="1" dirty="0">
                <a:latin typeface="Arial" panose="020B0604020202020204" pitchFamily="34" charset="0"/>
                <a:cs typeface="Arial" panose="020B0604020202020204" pitchFamily="34" charset="0"/>
              </a:rPr>
              <a:t>Introduction</a:t>
            </a:r>
          </a:p>
          <a:p>
            <a:pPr marL="342900" indent="-342900">
              <a:spcBef>
                <a:spcPts val="200"/>
              </a:spcBef>
              <a:spcAft>
                <a:spcPts val="500"/>
              </a:spcAft>
              <a:buFont typeface="Arial" panose="020B0604020202020204" pitchFamily="34" charset="0"/>
              <a:buChar char="•"/>
            </a:pPr>
            <a:r>
              <a:rPr lang="en-US" sz="2300" dirty="0">
                <a:latin typeface="Arial" panose="020B0604020202020204" pitchFamily="34" charset="0"/>
                <a:cs typeface="Arial" panose="020B0604020202020204" pitchFamily="34" charset="0"/>
              </a:rPr>
              <a:t>Anabolic-androgenic steroids are drugs chemically and pharmacologically related to testosterone (T) that promote muscle growth.</a:t>
            </a:r>
          </a:p>
          <a:p>
            <a:pPr marL="342900" indent="-342900">
              <a:spcBef>
                <a:spcPts val="200"/>
              </a:spcBef>
              <a:spcAft>
                <a:spcPts val="500"/>
              </a:spcAft>
              <a:buFont typeface="Arial" panose="020B0604020202020204" pitchFamily="34" charset="0"/>
              <a:buChar char="•"/>
            </a:pPr>
            <a:r>
              <a:rPr lang="en-US" sz="2300" dirty="0">
                <a:latin typeface="Arial" panose="020B0604020202020204" pitchFamily="34" charset="0"/>
                <a:cs typeface="Arial" panose="020B0604020202020204" pitchFamily="34" charset="0"/>
              </a:rPr>
              <a:t>In the United States, AAS are classified as Schedule III controlled substances (2).  </a:t>
            </a:r>
          </a:p>
          <a:p>
            <a:pPr marL="342900" indent="-342900">
              <a:spcBef>
                <a:spcPts val="200"/>
              </a:spcBef>
              <a:spcAft>
                <a:spcPts val="500"/>
              </a:spcAft>
              <a:buFont typeface="Arial" panose="020B0604020202020204" pitchFamily="34" charset="0"/>
              <a:buChar char="•"/>
            </a:pPr>
            <a:r>
              <a:rPr lang="en-US" sz="2300" dirty="0">
                <a:latin typeface="Arial" panose="020B0604020202020204" pitchFamily="34" charset="0"/>
                <a:cs typeface="Arial" panose="020B0604020202020204" pitchFamily="34" charset="0"/>
              </a:rPr>
              <a:t>Non-therapeutic use of AAS is used to improve strength, power, increase muscle mass, and improve appearance.</a:t>
            </a:r>
          </a:p>
          <a:p>
            <a:pPr marL="342900" indent="-342900">
              <a:spcBef>
                <a:spcPts val="200"/>
              </a:spcBef>
              <a:spcAft>
                <a:spcPts val="500"/>
              </a:spcAft>
              <a:buFont typeface="Arial" panose="020B0604020202020204" pitchFamily="34" charset="0"/>
              <a:buChar char="•"/>
            </a:pPr>
            <a:r>
              <a:rPr lang="en-US" sz="2300" dirty="0">
                <a:latin typeface="Arial" panose="020B0604020202020204" pitchFamily="34" charset="0"/>
                <a:cs typeface="Arial" panose="020B0604020202020204" pitchFamily="34" charset="0"/>
              </a:rPr>
              <a:t>All major national and international sports organizations have banned the illicit use of AAS by athletes. </a:t>
            </a:r>
          </a:p>
        </p:txBody>
      </p:sp>
    </p:spTree>
    <p:extLst>
      <p:ext uri="{BB962C8B-B14F-4D97-AF65-F5344CB8AC3E}">
        <p14:creationId xmlns:p14="http://schemas.microsoft.com/office/powerpoint/2010/main" val="594497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63669D-C416-4443-8322-3FB11B018255}"/>
              </a:ext>
            </a:extLst>
          </p:cNvPr>
          <p:cNvSpPr txBox="1"/>
          <p:nvPr/>
        </p:nvSpPr>
        <p:spPr>
          <a:xfrm>
            <a:off x="634910" y="248159"/>
            <a:ext cx="8131265" cy="4201150"/>
          </a:xfrm>
          <a:prstGeom prst="rect">
            <a:avLst/>
          </a:prstGeom>
          <a:noFill/>
        </p:spPr>
        <p:txBody>
          <a:bodyPr wrap="square" rtlCol="0">
            <a:spAutoFit/>
          </a:bodyPr>
          <a:lstStyle/>
          <a:p>
            <a:pPr>
              <a:spcBef>
                <a:spcPts val="200"/>
              </a:spcBef>
              <a:spcAft>
                <a:spcPts val="400"/>
              </a:spcAft>
            </a:pPr>
            <a:r>
              <a:rPr lang="en-US" sz="3200" b="1" dirty="0">
                <a:latin typeface="Arial" panose="020B0604020202020204" pitchFamily="34" charset="0"/>
                <a:cs typeface="Arial" panose="020B0604020202020204" pitchFamily="34" charset="0"/>
              </a:rPr>
              <a:t>Brief History of AAS Use</a:t>
            </a:r>
          </a:p>
          <a:p>
            <a:pPr marL="342900" indent="-342900">
              <a:spcBef>
                <a:spcPts val="200"/>
              </a:spcBef>
              <a:spcAft>
                <a:spcPts val="400"/>
              </a:spcAft>
              <a:buFont typeface="Arial" panose="020B0604020202020204" pitchFamily="34" charset="0"/>
              <a:buChar char="•"/>
            </a:pPr>
            <a:r>
              <a:rPr lang="en-US" sz="2150" dirty="0">
                <a:latin typeface="Arial" panose="020B0604020202020204" pitchFamily="34" charset="0"/>
                <a:cs typeface="Arial" panose="020B0604020202020204" pitchFamily="34" charset="0"/>
              </a:rPr>
              <a:t>T was synthesized and biochemically described in the late 1920s and 1930s (2, 3, 4).</a:t>
            </a:r>
          </a:p>
          <a:p>
            <a:pPr marL="342900" indent="-342900">
              <a:spcBef>
                <a:spcPts val="200"/>
              </a:spcBef>
              <a:spcAft>
                <a:spcPts val="400"/>
              </a:spcAft>
              <a:buFont typeface="Arial" panose="020B0604020202020204" pitchFamily="34" charset="0"/>
              <a:buChar char="•"/>
            </a:pPr>
            <a:r>
              <a:rPr lang="en-US" sz="2150" dirty="0">
                <a:latin typeface="Arial" panose="020B0604020202020204" pitchFamily="34" charset="0"/>
                <a:cs typeface="Arial" panose="020B0604020202020204" pitchFamily="34" charset="0"/>
              </a:rPr>
              <a:t>T or AAS use by athletes began in the 1940s and 1950s, with culminating in extremely high usage at the 1968 Olympic Games (2, 5).</a:t>
            </a:r>
          </a:p>
          <a:p>
            <a:pPr marL="342900" indent="-342900">
              <a:spcBef>
                <a:spcPts val="200"/>
              </a:spcBef>
              <a:spcAft>
                <a:spcPts val="400"/>
              </a:spcAft>
              <a:buFont typeface="Arial" panose="020B0604020202020204" pitchFamily="34" charset="0"/>
              <a:buChar char="•"/>
            </a:pPr>
            <a:r>
              <a:rPr lang="en-US" sz="2150" dirty="0">
                <a:latin typeface="Arial" panose="020B0604020202020204" pitchFamily="34" charset="0"/>
                <a:cs typeface="Arial" panose="020B0604020202020204" pitchFamily="34" charset="0"/>
              </a:rPr>
              <a:t>AAS were not included on the International Olympic Committee’s banned substance list initially because many questioned whether AAS use improved performance. </a:t>
            </a:r>
          </a:p>
          <a:p>
            <a:pPr marL="342900" indent="-342900">
              <a:spcBef>
                <a:spcPts val="200"/>
              </a:spcBef>
              <a:spcAft>
                <a:spcPts val="400"/>
              </a:spcAft>
              <a:buFont typeface="Arial" panose="020B0604020202020204" pitchFamily="34" charset="0"/>
              <a:buChar char="•"/>
            </a:pPr>
            <a:r>
              <a:rPr lang="en-US" sz="2150" dirty="0">
                <a:latin typeface="Arial" panose="020B0604020202020204" pitchFamily="34" charset="0"/>
                <a:cs typeface="Arial" panose="020B0604020202020204" pitchFamily="34" charset="0"/>
              </a:rPr>
              <a:t>In the 1980s, AAS use spread beyond athletics to gyms, health clubs, and the general public more broadly.</a:t>
            </a:r>
            <a:endParaRPr lang="en-US" sz="2150" dirty="0"/>
          </a:p>
        </p:txBody>
      </p:sp>
    </p:spTree>
    <p:extLst>
      <p:ext uri="{BB962C8B-B14F-4D97-AF65-F5344CB8AC3E}">
        <p14:creationId xmlns:p14="http://schemas.microsoft.com/office/powerpoint/2010/main" val="425457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63669D-C416-4443-8322-3FB11B018255}"/>
              </a:ext>
            </a:extLst>
          </p:cNvPr>
          <p:cNvSpPr txBox="1"/>
          <p:nvPr/>
        </p:nvSpPr>
        <p:spPr>
          <a:xfrm>
            <a:off x="656077" y="231226"/>
            <a:ext cx="8284723" cy="4855175"/>
          </a:xfrm>
          <a:prstGeom prst="rect">
            <a:avLst/>
          </a:prstGeom>
          <a:noFill/>
        </p:spPr>
        <p:txBody>
          <a:bodyPr wrap="square" rtlCol="0">
            <a:spAutoFit/>
          </a:bodyPr>
          <a:lstStyle/>
          <a:p>
            <a:pPr>
              <a:spcBef>
                <a:spcPts val="200"/>
              </a:spcBef>
              <a:spcAft>
                <a:spcPts val="500"/>
              </a:spcAft>
            </a:pPr>
            <a:r>
              <a:rPr lang="en-US" sz="3200" b="1" dirty="0">
                <a:latin typeface="Arial" panose="020B0604020202020204" pitchFamily="34" charset="0"/>
                <a:cs typeface="Arial" panose="020B0604020202020204" pitchFamily="34" charset="0"/>
              </a:rPr>
              <a:t>Epidemiology of AAS Use</a:t>
            </a:r>
          </a:p>
          <a:p>
            <a:pPr marL="342900" indent="-342900">
              <a:spcBef>
                <a:spcPts val="200"/>
              </a:spcBef>
              <a:spcAft>
                <a:spcPts val="500"/>
              </a:spcAft>
              <a:buFont typeface="Arial" panose="020B0604020202020204" pitchFamily="34" charset="0"/>
              <a:buChar char="•"/>
            </a:pPr>
            <a:r>
              <a:rPr lang="en-US" sz="2200" dirty="0">
                <a:latin typeface="Arial" panose="020B0604020202020204" pitchFamily="34" charset="0"/>
                <a:cs typeface="Arial" panose="020B0604020202020204" pitchFamily="34" charset="0"/>
              </a:rPr>
              <a:t>The general public and medical communities attribute AAS use primarily to competitive athletes (4), but research does not support this misperception.</a:t>
            </a:r>
          </a:p>
          <a:p>
            <a:pPr marL="342900" indent="-342900">
              <a:spcBef>
                <a:spcPts val="200"/>
              </a:spcBef>
              <a:spcAft>
                <a:spcPts val="500"/>
              </a:spcAft>
              <a:buFont typeface="Arial" panose="020B0604020202020204" pitchFamily="34" charset="0"/>
              <a:buChar char="•"/>
            </a:pPr>
            <a:r>
              <a:rPr lang="en-US" sz="2200" dirty="0">
                <a:latin typeface="Arial" panose="020B0604020202020204" pitchFamily="34" charset="0"/>
                <a:cs typeface="Arial" panose="020B0604020202020204" pitchFamily="34" charset="0"/>
              </a:rPr>
              <a:t>Recreationally-active individuals aged 15-24 are more likely to use AAS than athletes participating in organized sport (23).</a:t>
            </a:r>
          </a:p>
          <a:p>
            <a:pPr marL="342900" indent="-342900">
              <a:spcBef>
                <a:spcPts val="200"/>
              </a:spcBef>
              <a:spcAft>
                <a:spcPts val="300"/>
              </a:spcAft>
              <a:buFont typeface="Arial" panose="020B0604020202020204" pitchFamily="34" charset="0"/>
              <a:buChar char="•"/>
            </a:pPr>
            <a:r>
              <a:rPr lang="en-US" sz="2200" dirty="0">
                <a:latin typeface="Arial" panose="020B0604020202020204" pitchFamily="34" charset="0"/>
                <a:cs typeface="Arial" panose="020B0604020202020204" pitchFamily="34" charset="0"/>
              </a:rPr>
              <a:t>Reports on the prevalence of illicit AAS use in athlete and non-athlete populations are widely variable (24): </a:t>
            </a:r>
          </a:p>
          <a:p>
            <a:pPr marL="685800" lvl="1" indent="-342900">
              <a:spcAft>
                <a:spcPts val="200"/>
              </a:spcAft>
              <a:buFont typeface="Arial" panose="020B0604020202020204" pitchFamily="34" charset="0"/>
              <a:buChar char="‒"/>
            </a:pPr>
            <a:r>
              <a:rPr lang="en-US" sz="1900" dirty="0">
                <a:latin typeface="Arial" panose="020B0604020202020204" pitchFamily="34" charset="0"/>
                <a:cs typeface="Arial" panose="020B0604020202020204" pitchFamily="34" charset="0"/>
              </a:rPr>
              <a:t>Elite athletes: 9–67%</a:t>
            </a:r>
          </a:p>
          <a:p>
            <a:pPr marL="685800" lvl="1" indent="-342900">
              <a:spcAft>
                <a:spcPts val="200"/>
              </a:spcAft>
              <a:buFont typeface="Arial" panose="020B0604020202020204" pitchFamily="34" charset="0"/>
              <a:buChar char="‒"/>
            </a:pPr>
            <a:r>
              <a:rPr lang="en-US" sz="1900" dirty="0">
                <a:latin typeface="Arial" panose="020B0604020202020204" pitchFamily="34" charset="0"/>
                <a:cs typeface="Arial" panose="020B0604020202020204" pitchFamily="34" charset="0"/>
              </a:rPr>
              <a:t>Gym attendees: 3.5–80%</a:t>
            </a:r>
          </a:p>
          <a:p>
            <a:pPr marL="685800" lvl="1" indent="-342900">
              <a:spcAft>
                <a:spcPts val="200"/>
              </a:spcAft>
              <a:buFont typeface="Arial" panose="020B0604020202020204" pitchFamily="34" charset="0"/>
              <a:buChar char="‒"/>
            </a:pPr>
            <a:r>
              <a:rPr lang="en-US" sz="1900" dirty="0">
                <a:latin typeface="Arial" panose="020B0604020202020204" pitchFamily="34" charset="0"/>
                <a:cs typeface="Arial" panose="020B0604020202020204" pitchFamily="34" charset="0"/>
              </a:rPr>
              <a:t>Weightlifters, powerlifters, and bodybuilders: 33.3–79.5% (28, 30)</a:t>
            </a:r>
          </a:p>
          <a:p>
            <a:pPr marL="342900" indent="-342900">
              <a:spcBef>
                <a:spcPts val="200"/>
              </a:spcBef>
              <a:spcAft>
                <a:spcPts val="200"/>
              </a:spcAft>
              <a:buFont typeface="Arial" panose="020B0604020202020204" pitchFamily="34" charset="0"/>
              <a:buChar char="•"/>
            </a:pPr>
            <a:endParaRPr lang="en-US" sz="2300" dirty="0">
              <a:latin typeface="Arial" panose="020B0604020202020204" pitchFamily="34" charset="0"/>
              <a:cs typeface="Arial" panose="020B0604020202020204" pitchFamily="34" charset="0"/>
            </a:endParaRPr>
          </a:p>
          <a:p>
            <a:pPr marL="342900" indent="-342900">
              <a:spcBef>
                <a:spcPts val="200"/>
              </a:spcBef>
              <a:spcAft>
                <a:spcPts val="500"/>
              </a:spcAft>
              <a:buFont typeface="Arial" panose="020B0604020202020204" pitchFamily="34" charset="0"/>
              <a:buChar char="•"/>
            </a:pPr>
            <a:endParaRPr lang="en-US" dirty="0"/>
          </a:p>
        </p:txBody>
      </p:sp>
    </p:spTree>
    <p:extLst>
      <p:ext uri="{BB962C8B-B14F-4D97-AF65-F5344CB8AC3E}">
        <p14:creationId xmlns:p14="http://schemas.microsoft.com/office/powerpoint/2010/main" val="911594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63669D-C416-4443-8322-3FB11B018255}"/>
              </a:ext>
            </a:extLst>
          </p:cNvPr>
          <p:cNvSpPr txBox="1"/>
          <p:nvPr/>
        </p:nvSpPr>
        <p:spPr>
          <a:xfrm>
            <a:off x="698410" y="231226"/>
            <a:ext cx="8102690" cy="4460195"/>
          </a:xfrm>
          <a:prstGeom prst="rect">
            <a:avLst/>
          </a:prstGeom>
          <a:noFill/>
        </p:spPr>
        <p:txBody>
          <a:bodyPr wrap="square" rtlCol="0">
            <a:spAutoFit/>
          </a:bodyPr>
          <a:lstStyle/>
          <a:p>
            <a:pPr>
              <a:spcBef>
                <a:spcPts val="200"/>
              </a:spcBef>
              <a:spcAft>
                <a:spcPts val="500"/>
              </a:spcAft>
            </a:pPr>
            <a:r>
              <a:rPr lang="en-US" sz="3200" b="1" dirty="0">
                <a:latin typeface="Arial" panose="020B0604020202020204" pitchFamily="34" charset="0"/>
                <a:cs typeface="Arial" panose="020B0604020202020204" pitchFamily="34" charset="0"/>
              </a:rPr>
              <a:t>Methods and Patterns of AAS Use </a:t>
            </a:r>
          </a:p>
          <a:p>
            <a:pPr marL="342900" indent="-342900">
              <a:spcBef>
                <a:spcPts val="200"/>
              </a:spcBef>
              <a:spcAft>
                <a:spcPts val="500"/>
              </a:spcAft>
              <a:buFont typeface="Arial" panose="020B0604020202020204" pitchFamily="34" charset="0"/>
              <a:buChar char="•"/>
            </a:pPr>
            <a:r>
              <a:rPr lang="en-US" sz="2150" dirty="0">
                <a:latin typeface="Arial" panose="020B0604020202020204" pitchFamily="34" charset="0"/>
                <a:cs typeface="Arial" panose="020B0604020202020204" pitchFamily="34" charset="0"/>
              </a:rPr>
              <a:t>Attempts have been made to identify the type of individual prone to using AAS, however, one’s motivation to use AAS is multi-faceted and influenced by many factors (Table 4). </a:t>
            </a:r>
          </a:p>
          <a:p>
            <a:pPr marL="342900" indent="-342900">
              <a:spcBef>
                <a:spcPts val="200"/>
              </a:spcBef>
              <a:spcAft>
                <a:spcPts val="500"/>
              </a:spcAft>
              <a:buFont typeface="Arial" panose="020B0604020202020204" pitchFamily="34" charset="0"/>
              <a:buChar char="•"/>
            </a:pPr>
            <a:r>
              <a:rPr lang="en-US" sz="2150" dirty="0">
                <a:latin typeface="Arial" panose="020B0604020202020204" pitchFamily="34" charset="0"/>
                <a:cs typeface="Arial" panose="020B0604020202020204" pitchFamily="34" charset="0"/>
              </a:rPr>
              <a:t>Patterns of AAS use vary greatly and depend upon: AAS type, self-administration routes, dosages, cycling patterns and durations, and ancillary drugs. </a:t>
            </a:r>
          </a:p>
          <a:p>
            <a:pPr marL="342900" indent="-342900">
              <a:spcBef>
                <a:spcPts val="200"/>
              </a:spcBef>
              <a:spcAft>
                <a:spcPts val="500"/>
              </a:spcAft>
              <a:buFont typeface="Arial" panose="020B0604020202020204" pitchFamily="34" charset="0"/>
              <a:buChar char="•"/>
            </a:pPr>
            <a:r>
              <a:rPr lang="en-US" sz="2150" dirty="0">
                <a:latin typeface="Arial" panose="020B0604020202020204" pitchFamily="34" charset="0"/>
                <a:cs typeface="Arial" panose="020B0604020202020204" pitchFamily="34" charset="0"/>
              </a:rPr>
              <a:t>A “polypharmacy approach” is commonly used where supraphysiologic doses of injectable and oral AAS are stacked and pyramided progressively in cycles, while also consuming ancillary drugs for a variety of purposes (Table 7).</a:t>
            </a:r>
          </a:p>
          <a:p>
            <a:pPr>
              <a:spcBef>
                <a:spcPts val="200"/>
              </a:spcBef>
              <a:spcAft>
                <a:spcPts val="500"/>
              </a:spcAft>
            </a:pPr>
            <a:endParaRPr lang="en-US" dirty="0"/>
          </a:p>
        </p:txBody>
      </p:sp>
    </p:spTree>
    <p:extLst>
      <p:ext uri="{BB962C8B-B14F-4D97-AF65-F5344CB8AC3E}">
        <p14:creationId xmlns:p14="http://schemas.microsoft.com/office/powerpoint/2010/main" val="299207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63669D-C416-4443-8322-3FB11B018255}"/>
              </a:ext>
            </a:extLst>
          </p:cNvPr>
          <p:cNvSpPr txBox="1"/>
          <p:nvPr/>
        </p:nvSpPr>
        <p:spPr>
          <a:xfrm>
            <a:off x="673010" y="214292"/>
            <a:ext cx="8301657" cy="4172937"/>
          </a:xfrm>
          <a:prstGeom prst="rect">
            <a:avLst/>
          </a:prstGeom>
          <a:noFill/>
        </p:spPr>
        <p:txBody>
          <a:bodyPr wrap="square" rtlCol="0">
            <a:spAutoFit/>
          </a:bodyPr>
          <a:lstStyle/>
          <a:p>
            <a:pPr>
              <a:spcBef>
                <a:spcPts val="200"/>
              </a:spcBef>
              <a:spcAft>
                <a:spcPts val="500"/>
              </a:spcAft>
            </a:pPr>
            <a:r>
              <a:rPr lang="en-US" sz="3200" b="1" dirty="0">
                <a:latin typeface="Arial" panose="020B0604020202020204" pitchFamily="34" charset="0"/>
                <a:cs typeface="Arial" panose="020B0604020202020204" pitchFamily="34" charset="0"/>
              </a:rPr>
              <a:t>Androgen Physiology and Ergogenic Effects</a:t>
            </a:r>
            <a:endParaRPr lang="en-US" sz="2300" dirty="0">
              <a:latin typeface="Arial" panose="020B0604020202020204" pitchFamily="34" charset="0"/>
              <a:cs typeface="Arial" panose="020B0604020202020204" pitchFamily="34" charset="0"/>
            </a:endParaRPr>
          </a:p>
          <a:p>
            <a:pPr marL="342900" indent="-342900">
              <a:spcBef>
                <a:spcPts val="200"/>
              </a:spcBef>
              <a:spcAft>
                <a:spcPts val="500"/>
              </a:spcAft>
              <a:buFont typeface="Arial"/>
              <a:buChar char="•"/>
            </a:pPr>
            <a:r>
              <a:rPr lang="en-US" sz="2000" dirty="0">
                <a:latin typeface="Arial" panose="020B0604020202020204" pitchFamily="34" charset="0"/>
                <a:cs typeface="Arial" panose="020B0604020202020204" pitchFamily="34" charset="0"/>
              </a:rPr>
              <a:t>T is the principle androgen in androgenic (masculinizing) and anabolic effects (tissue building). (Figure 2)</a:t>
            </a:r>
          </a:p>
          <a:p>
            <a:pPr marL="342900" indent="-342900">
              <a:spcBef>
                <a:spcPts val="200"/>
              </a:spcBef>
              <a:spcAft>
                <a:spcPts val="500"/>
              </a:spcAft>
              <a:buFont typeface="Arial"/>
              <a:buChar char="•"/>
            </a:pPr>
            <a:r>
              <a:rPr lang="en-US" sz="2000" dirty="0">
                <a:latin typeface="Arial" panose="020B0604020202020204" pitchFamily="34" charset="0"/>
                <a:cs typeface="Arial" panose="020B0604020202020204" pitchFamily="34" charset="0"/>
              </a:rPr>
              <a:t>AAS perform many ergogenic, anabolic, and anti-catabolic functions leading to increased muscle strength, power, endurance, and hypertrophy in a dose dependent manner.(52)</a:t>
            </a:r>
          </a:p>
          <a:p>
            <a:pPr marL="342900" lvl="0" indent="-342900">
              <a:lnSpc>
                <a:spcPct val="90000"/>
              </a:lnSpc>
              <a:spcBef>
                <a:spcPts val="750"/>
              </a:spcBef>
              <a:buFont typeface="Arial"/>
              <a:buChar char="•"/>
            </a:pPr>
            <a:r>
              <a:rPr lang="en-US" sz="2000" dirty="0">
                <a:latin typeface="Arial"/>
                <a:cs typeface="Arial"/>
              </a:rPr>
              <a:t>How long-lasting the effects of a dose of AAS are remain unknown. Numerous factors influence: such as AAS used, potency, history of the athlete, training age, sex, developmental age (3,24,55-57)</a:t>
            </a:r>
          </a:p>
          <a:p>
            <a:pPr marL="342900" lvl="0" indent="-342900">
              <a:lnSpc>
                <a:spcPct val="90000"/>
              </a:lnSpc>
              <a:spcBef>
                <a:spcPts val="750"/>
              </a:spcBef>
              <a:buFont typeface="Arial"/>
              <a:buChar char="•"/>
            </a:pPr>
            <a:r>
              <a:rPr lang="en-US" sz="2000" dirty="0">
                <a:solidFill>
                  <a:prstClr val="black"/>
                </a:solidFill>
                <a:latin typeface="Arial"/>
                <a:cs typeface="Arial"/>
              </a:rPr>
              <a:t>Long term/persistent AAS effects are unknown(55)</a:t>
            </a:r>
            <a:endParaRPr lang="en-US" sz="1400" dirty="0"/>
          </a:p>
        </p:txBody>
      </p:sp>
    </p:spTree>
    <p:extLst>
      <p:ext uri="{BB962C8B-B14F-4D97-AF65-F5344CB8AC3E}">
        <p14:creationId xmlns:p14="http://schemas.microsoft.com/office/powerpoint/2010/main" val="280087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63669D-C416-4443-8322-3FB11B018255}"/>
              </a:ext>
            </a:extLst>
          </p:cNvPr>
          <p:cNvSpPr txBox="1"/>
          <p:nvPr/>
        </p:nvSpPr>
        <p:spPr>
          <a:xfrm>
            <a:off x="706877" y="180426"/>
            <a:ext cx="7912190" cy="3718967"/>
          </a:xfrm>
          <a:prstGeom prst="rect">
            <a:avLst/>
          </a:prstGeom>
          <a:noFill/>
        </p:spPr>
        <p:txBody>
          <a:bodyPr wrap="square" rtlCol="0">
            <a:spAutoFit/>
          </a:bodyPr>
          <a:lstStyle/>
          <a:p>
            <a:pPr>
              <a:spcBef>
                <a:spcPts val="200"/>
              </a:spcBef>
              <a:spcAft>
                <a:spcPts val="500"/>
              </a:spcAft>
            </a:pPr>
            <a:r>
              <a:rPr lang="en-US" sz="3200" b="1" dirty="0">
                <a:latin typeface="Arial" panose="020B0604020202020204" pitchFamily="34" charset="0"/>
                <a:cs typeface="Arial" panose="020B0604020202020204" pitchFamily="34" charset="0"/>
              </a:rPr>
              <a:t>Clinical Uses of AAS</a:t>
            </a:r>
          </a:p>
          <a:p>
            <a:pPr marL="342900" indent="-342900">
              <a:spcBef>
                <a:spcPts val="200"/>
              </a:spcBef>
              <a:spcAft>
                <a:spcPts val="500"/>
              </a:spcAft>
              <a:buFont typeface="Arial" panose="020B0604020202020204" pitchFamily="34" charset="0"/>
              <a:buChar char="•"/>
            </a:pPr>
            <a:r>
              <a:rPr lang="en-US" sz="2300" dirty="0">
                <a:solidFill>
                  <a:srgbClr val="000000"/>
                </a:solidFill>
                <a:latin typeface="Arial" panose="020B0604020202020204" pitchFamily="34" charset="0"/>
                <a:cs typeface="Arial" panose="020B0604020202020204" pitchFamily="34" charset="0"/>
              </a:rPr>
              <a:t>The sale of therapeutic T is increasing </a:t>
            </a:r>
          </a:p>
          <a:p>
            <a:pPr marL="685800" lvl="1" indent="-342900">
              <a:spcBef>
                <a:spcPts val="200"/>
              </a:spcBef>
              <a:spcAft>
                <a:spcPts val="500"/>
              </a:spcAft>
              <a:buFont typeface="Arial" panose="020B0604020202020204" pitchFamily="34" charset="0"/>
              <a:buChar char="•"/>
            </a:pPr>
            <a:r>
              <a:rPr lang="en-US" sz="2300" dirty="0">
                <a:solidFill>
                  <a:srgbClr val="000000"/>
                </a:solidFill>
                <a:latin typeface="Arial" panose="020B0604020202020204" pitchFamily="34" charset="0"/>
                <a:cs typeface="Arial" panose="020B0604020202020204" pitchFamily="34" charset="0"/>
              </a:rPr>
              <a:t>Sales quadrupled between 2001 and 2011(144) </a:t>
            </a:r>
          </a:p>
          <a:p>
            <a:pPr marL="342900" indent="-342900">
              <a:spcBef>
                <a:spcPts val="200"/>
              </a:spcBef>
              <a:spcAft>
                <a:spcPts val="500"/>
              </a:spcAft>
              <a:buFont typeface="Arial" panose="020B0604020202020204" pitchFamily="34" charset="0"/>
              <a:buChar char="•"/>
            </a:pPr>
            <a:r>
              <a:rPr lang="en-US" sz="2300" dirty="0">
                <a:latin typeface="Arial" panose="020B0604020202020204" pitchFamily="34" charset="0"/>
                <a:cs typeface="Arial" panose="020B0604020202020204" pitchFamily="34" charset="0"/>
              </a:rPr>
              <a:t>Therapeutic T is mostly used to treat primary and secondary </a:t>
            </a:r>
            <a:r>
              <a:rPr lang="en-US" sz="2300" dirty="0" err="1">
                <a:latin typeface="Arial" panose="020B0604020202020204" pitchFamily="34" charset="0"/>
                <a:cs typeface="Arial" panose="020B0604020202020204" pitchFamily="34" charset="0"/>
              </a:rPr>
              <a:t>hypogoandism</a:t>
            </a:r>
            <a:r>
              <a:rPr lang="en-US" sz="2300" dirty="0">
                <a:latin typeface="Arial" panose="020B0604020202020204" pitchFamily="34" charset="0"/>
                <a:cs typeface="Arial" panose="020B0604020202020204" pitchFamily="34" charset="0"/>
              </a:rPr>
              <a:t>, along with delay/growth of puberty, and age-related T decline (147).</a:t>
            </a:r>
          </a:p>
          <a:p>
            <a:pPr marL="342900" indent="-342900">
              <a:spcBef>
                <a:spcPts val="200"/>
              </a:spcBef>
              <a:spcAft>
                <a:spcPts val="500"/>
              </a:spcAft>
              <a:buFont typeface="Arial" panose="020B0604020202020204" pitchFamily="34" charset="0"/>
              <a:buChar char="•"/>
            </a:pPr>
            <a:r>
              <a:rPr lang="en-US" sz="2300" dirty="0">
                <a:latin typeface="Arial" panose="020B0604020202020204" pitchFamily="34" charset="0"/>
                <a:cs typeface="Arial" panose="020B0604020202020204" pitchFamily="34" charset="0"/>
              </a:rPr>
              <a:t>Recent interest has focused on the role of T in athletic performance in transgender athletes (198-200) </a:t>
            </a:r>
          </a:p>
          <a:p>
            <a:pPr>
              <a:spcBef>
                <a:spcPts val="200"/>
              </a:spcBef>
              <a:spcAft>
                <a:spcPts val="500"/>
              </a:spcAft>
            </a:pPr>
            <a:endParaRPr lang="en-US" dirty="0"/>
          </a:p>
        </p:txBody>
      </p:sp>
    </p:spTree>
    <p:extLst>
      <p:ext uri="{BB962C8B-B14F-4D97-AF65-F5344CB8AC3E}">
        <p14:creationId xmlns:p14="http://schemas.microsoft.com/office/powerpoint/2010/main" val="3006362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522930-554F-4BBF-A013-BE6C155D2A38}"/>
              </a:ext>
            </a:extLst>
          </p:cNvPr>
          <p:cNvSpPr/>
          <p:nvPr/>
        </p:nvSpPr>
        <p:spPr>
          <a:xfrm>
            <a:off x="0" y="-83824"/>
            <a:ext cx="9144000" cy="4471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9D0747BF-4602-4088-83FB-9A37CF52D1D0}"/>
              </a:ext>
            </a:extLst>
          </p:cNvPr>
          <p:cNvGraphicFramePr>
            <a:graphicFrameLocks noGrp="1"/>
          </p:cNvGraphicFramePr>
          <p:nvPr>
            <p:extLst>
              <p:ext uri="{D42A27DB-BD31-4B8C-83A1-F6EECF244321}">
                <p14:modId xmlns:p14="http://schemas.microsoft.com/office/powerpoint/2010/main" val="2943239209"/>
              </p:ext>
            </p:extLst>
          </p:nvPr>
        </p:nvGraphicFramePr>
        <p:xfrm>
          <a:off x="106680" y="24125"/>
          <a:ext cx="8892540" cy="4305300"/>
        </p:xfrm>
        <a:graphic>
          <a:graphicData uri="http://schemas.openxmlformats.org/drawingml/2006/table">
            <a:tbl>
              <a:tblPr firstRow="1" bandRow="1">
                <a:tableStyleId>{3B4B98B0-60AC-42C2-AFA5-B58CD77FA1E5}</a:tableStyleId>
              </a:tblPr>
              <a:tblGrid>
                <a:gridCol w="8892540">
                  <a:extLst>
                    <a:ext uri="{9D8B030D-6E8A-4147-A177-3AD203B41FA5}">
                      <a16:colId xmlns:a16="http://schemas.microsoft.com/office/drawing/2014/main" val="3977427739"/>
                    </a:ext>
                  </a:extLst>
                </a:gridCol>
              </a:tblGrid>
              <a:tr h="280675">
                <a:tc>
                  <a:txBody>
                    <a:bodyPr/>
                    <a:lstStyle/>
                    <a:p>
                      <a:r>
                        <a:rPr lang="en-US" sz="1250" dirty="0">
                          <a:latin typeface="Arial" panose="020B0604020202020204" pitchFamily="34" charset="0"/>
                          <a:cs typeface="Arial" panose="020B0604020202020204" pitchFamily="34" charset="0"/>
                        </a:rPr>
                        <a:t>Consensus Statements and Recommendations</a:t>
                      </a:r>
                    </a:p>
                  </a:txBody>
                  <a:tcPr>
                    <a:solidFill>
                      <a:schemeClr val="bg1"/>
                    </a:solidFill>
                  </a:tcPr>
                </a:tc>
                <a:extLst>
                  <a:ext uri="{0D108BD9-81ED-4DB2-BD59-A6C34878D82A}">
                    <a16:rowId xmlns:a16="http://schemas.microsoft.com/office/drawing/2014/main" val="2648500193"/>
                  </a:ext>
                </a:extLst>
              </a:tr>
              <a:tr h="633067">
                <a:tc>
                  <a:txBody>
                    <a:bodyPr/>
                    <a:lstStyle/>
                    <a:p>
                      <a:pPr marL="228600" indent="-228600">
                        <a:buFont typeface="+mj-lt"/>
                        <a:buAutoNum type="arabicPeriod"/>
                      </a:pPr>
                      <a:r>
                        <a:rPr lang="en-US" sz="1200" dirty="0">
                          <a:latin typeface="Arial" panose="020B0604020202020204" pitchFamily="34" charset="0"/>
                          <a:cs typeface="Arial" panose="020B0604020202020204" pitchFamily="34" charset="0"/>
                        </a:rPr>
                        <a:t>The administration of AAS in a dose-dependent manner significantly increases muscle strength, lean body mass, endurance, and power. The effects are primarily seen when AAS use is accompanied by a progressive training program. </a:t>
                      </a:r>
                      <a:r>
                        <a:rPr lang="en-US" sz="1200" b="1" i="1" dirty="0">
                          <a:latin typeface="Arial" panose="020B0604020202020204" pitchFamily="34" charset="0"/>
                          <a:cs typeface="Arial" panose="020B0604020202020204" pitchFamily="34" charset="0"/>
                        </a:rPr>
                        <a:t>Evidence Category A.</a:t>
                      </a:r>
                    </a:p>
                  </a:txBody>
                  <a:tcPr/>
                </a:tc>
                <a:extLst>
                  <a:ext uri="{0D108BD9-81ED-4DB2-BD59-A6C34878D82A}">
                    <a16:rowId xmlns:a16="http://schemas.microsoft.com/office/drawing/2014/main" val="2306420255"/>
                  </a:ext>
                </a:extLst>
              </a:tr>
              <a:tr h="813944">
                <a:tc>
                  <a:txBody>
                    <a:bodyPr/>
                    <a:lstStyle/>
                    <a:p>
                      <a:pPr marL="228600" indent="-228600">
                        <a:buFont typeface="+mj-lt"/>
                        <a:buAutoNum type="arabicPeriod" startAt="2"/>
                      </a:pPr>
                      <a:r>
                        <a:rPr lang="en-US" sz="1200" dirty="0">
                          <a:latin typeface="Arial" panose="020B0604020202020204" pitchFamily="34" charset="0"/>
                          <a:cs typeface="Arial" panose="020B0604020202020204" pitchFamily="34" charset="0"/>
                        </a:rPr>
                        <a:t>Historically, AAS use was primarily seen in competitive athletes and aspiring bodybuilders and powerlifters. Recreational AAS use appears to have surpassed athletic AAS use indicated by survey prevalence estimates demonstrating that recreational trainees are the leading consumers of AAS. The ACSM deplores the illicit use of AAS for recreational purposes. </a:t>
                      </a:r>
                      <a:r>
                        <a:rPr lang="en-US" sz="1200" b="1" i="1" dirty="0">
                          <a:latin typeface="Arial" panose="020B0604020202020204" pitchFamily="34" charset="0"/>
                          <a:cs typeface="Arial" panose="020B0604020202020204" pitchFamily="34" charset="0"/>
                        </a:rPr>
                        <a:t>Evidence Category C.</a:t>
                      </a:r>
                    </a:p>
                  </a:txBody>
                  <a:tcPr/>
                </a:tc>
                <a:extLst>
                  <a:ext uri="{0D108BD9-81ED-4DB2-BD59-A6C34878D82A}">
                    <a16:rowId xmlns:a16="http://schemas.microsoft.com/office/drawing/2014/main" val="2033440667"/>
                  </a:ext>
                </a:extLst>
              </a:tr>
              <a:tr h="633067">
                <a:tc>
                  <a:txBody>
                    <a:bodyPr/>
                    <a:lstStyle/>
                    <a:p>
                      <a:pPr marL="228600" indent="-228600">
                        <a:buFont typeface="+mj-lt"/>
                        <a:buAutoNum type="arabicPeriod" startAt="3"/>
                      </a:pPr>
                      <a:r>
                        <a:rPr lang="en-US" sz="1200" dirty="0">
                          <a:latin typeface="Arial" panose="020B0604020202020204" pitchFamily="34" charset="0"/>
                          <a:cs typeface="Arial" panose="020B0604020202020204" pitchFamily="34" charset="0"/>
                        </a:rPr>
                        <a:t>AAS are classified as schedule III drugs, banned by several sport governing bodies, and are illegal to use for athletic purposes. The ACSM deplores the illicit use of AAS for recreational use and performance enhancement in athletes.</a:t>
                      </a:r>
                      <a:r>
                        <a:rPr lang="en-US" sz="1200" b="1" i="1" dirty="0">
                          <a:latin typeface="Arial" panose="020B0604020202020204" pitchFamily="34" charset="0"/>
                          <a:cs typeface="Arial" panose="020B0604020202020204" pitchFamily="34" charset="0"/>
                        </a:rPr>
                        <a:t> Evidence Category D.</a:t>
                      </a:r>
                    </a:p>
                  </a:txBody>
                  <a:tcPr/>
                </a:tc>
                <a:extLst>
                  <a:ext uri="{0D108BD9-81ED-4DB2-BD59-A6C34878D82A}">
                    <a16:rowId xmlns:a16="http://schemas.microsoft.com/office/drawing/2014/main" val="1969209845"/>
                  </a:ext>
                </a:extLst>
              </a:tr>
              <a:tr h="1899202">
                <a:tc>
                  <a:txBody>
                    <a:bodyPr/>
                    <a:lstStyle/>
                    <a:p>
                      <a:pPr marL="228600" indent="-228600">
                        <a:buFont typeface="+mj-lt"/>
                        <a:buAutoNum type="arabicPeriod" startAt="4"/>
                      </a:pPr>
                      <a:r>
                        <a:rPr lang="en-US" sz="1200" dirty="0">
                          <a:latin typeface="Arial" panose="020B0604020202020204" pitchFamily="34" charset="0"/>
                          <a:cs typeface="Arial" panose="020B0604020202020204" pitchFamily="34" charset="0"/>
                        </a:rPr>
                        <a:t>Coaches, trainers, and medical staffs should monitor and be cognizant of visible signs of AAS use and abuse. These include (but are not limited to): substantial increases in muscle mass, strength, and power in a relatively short period of time (or the reverse, which could denote AAS withdrawal); acne that is resistant to medical treatment; development of unexplainable rash, gynecomastia, increased body hair, and prominent increases in surface vascularity; changes in temperament, mood, and aggressive behavior (severe depression or suicidality could indicate AAS withdrawal); facial masculinization and fluid retention; and muscle mass that appears disproportionate to body structure or pubertal status in young athletes. In addition, the presence of AAS-related materials (books, articles, websites, dealer information, needles, vials) on the individual could reflect intent and may warrant further dialogue from the coaching, trainer, and medical staffs. Medical staff should be aware of regulations and documentation requirements regarding use of AAS for athletes with medical indications for their use. </a:t>
                      </a:r>
                      <a:r>
                        <a:rPr lang="en-US" sz="1200" b="1" i="1" dirty="0">
                          <a:latin typeface="Arial" panose="020B0604020202020204" pitchFamily="34" charset="0"/>
                          <a:cs typeface="Arial" panose="020B0604020202020204" pitchFamily="34" charset="0"/>
                        </a:rPr>
                        <a:t>Evidence Category C. </a:t>
                      </a:r>
                    </a:p>
                  </a:txBody>
                  <a:tcPr/>
                </a:tc>
                <a:extLst>
                  <a:ext uri="{0D108BD9-81ED-4DB2-BD59-A6C34878D82A}">
                    <a16:rowId xmlns:a16="http://schemas.microsoft.com/office/drawing/2014/main" val="1074657337"/>
                  </a:ext>
                </a:extLst>
              </a:tr>
            </a:tbl>
          </a:graphicData>
        </a:graphic>
      </p:graphicFrame>
    </p:spTree>
    <p:extLst>
      <p:ext uri="{BB962C8B-B14F-4D97-AF65-F5344CB8AC3E}">
        <p14:creationId xmlns:p14="http://schemas.microsoft.com/office/powerpoint/2010/main" val="39237893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4536</TotalTime>
  <Words>2539</Words>
  <Application>Microsoft Office PowerPoint</Application>
  <PresentationFormat>On-screen Show (16:9)</PresentationFormat>
  <Paragraphs>121</Paragraphs>
  <Slides>16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position of ACSM is that the illicit use of ASS for athletic or recreational purposes is, in many cases, illegal, and unethical and also poses a substantial health risk </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Brewer</dc:creator>
  <cp:lastModifiedBy>Laura Young</cp:lastModifiedBy>
  <cp:revision>70</cp:revision>
  <dcterms:created xsi:type="dcterms:W3CDTF">2020-02-05T13:24:19Z</dcterms:created>
  <dcterms:modified xsi:type="dcterms:W3CDTF">2022-09-09T16:03:51Z</dcterms:modified>
</cp:coreProperties>
</file>