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12192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63" userDrawn="1">
          <p15:clr>
            <a:srgbClr val="A4A3A4"/>
          </p15:clr>
        </p15:guide>
        <p15:guide id="2" pos="21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8" autoAdjust="0"/>
    <p:restoredTop sz="94660"/>
  </p:normalViewPr>
  <p:slideViewPr>
    <p:cSldViewPr snapToGrid="0">
      <p:cViewPr varScale="1">
        <p:scale>
          <a:sx n="60" d="100"/>
          <a:sy n="60" d="100"/>
        </p:scale>
        <p:origin x="3376" y="192"/>
      </p:cViewPr>
      <p:guideLst>
        <p:guide orient="horz" pos="3863"/>
        <p:guide pos="21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571FB-C641-4DD6-B14D-B915E2F5BE09}" type="datetimeFigureOut">
              <a:rPr lang="it-IT" smtClean="0"/>
              <a:t>13/06/19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1F32-9212-4862-934A-9AB06D8442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6041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571FB-C641-4DD6-B14D-B915E2F5BE09}" type="datetimeFigureOut">
              <a:rPr lang="it-IT" smtClean="0"/>
              <a:t>13/06/19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1F32-9212-4862-934A-9AB06D8442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7506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571FB-C641-4DD6-B14D-B915E2F5BE09}" type="datetimeFigureOut">
              <a:rPr lang="it-IT" smtClean="0"/>
              <a:t>13/06/19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1F32-9212-4862-934A-9AB06D8442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0364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571FB-C641-4DD6-B14D-B915E2F5BE09}" type="datetimeFigureOut">
              <a:rPr lang="it-IT" smtClean="0"/>
              <a:t>13/06/19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1F32-9212-4862-934A-9AB06D8442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6699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571FB-C641-4DD6-B14D-B915E2F5BE09}" type="datetimeFigureOut">
              <a:rPr lang="it-IT" smtClean="0"/>
              <a:t>13/06/19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1F32-9212-4862-934A-9AB06D8442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9343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571FB-C641-4DD6-B14D-B915E2F5BE09}" type="datetimeFigureOut">
              <a:rPr lang="it-IT" smtClean="0"/>
              <a:t>13/06/19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1F32-9212-4862-934A-9AB06D8442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6189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571FB-C641-4DD6-B14D-B915E2F5BE09}" type="datetimeFigureOut">
              <a:rPr lang="it-IT" smtClean="0"/>
              <a:t>13/06/19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1F32-9212-4862-934A-9AB06D8442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9747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571FB-C641-4DD6-B14D-B915E2F5BE09}" type="datetimeFigureOut">
              <a:rPr lang="it-IT" smtClean="0"/>
              <a:t>13/06/19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1F32-9212-4862-934A-9AB06D8442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289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571FB-C641-4DD6-B14D-B915E2F5BE09}" type="datetimeFigureOut">
              <a:rPr lang="it-IT" smtClean="0"/>
              <a:t>13/06/19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1F32-9212-4862-934A-9AB06D8442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688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571FB-C641-4DD6-B14D-B915E2F5BE09}" type="datetimeFigureOut">
              <a:rPr lang="it-IT" smtClean="0"/>
              <a:t>13/06/19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1F32-9212-4862-934A-9AB06D8442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5034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571FB-C641-4DD6-B14D-B915E2F5BE09}" type="datetimeFigureOut">
              <a:rPr lang="it-IT" smtClean="0"/>
              <a:t>13/06/19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1F32-9212-4862-934A-9AB06D8442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0997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571FB-C641-4DD6-B14D-B915E2F5BE09}" type="datetimeFigureOut">
              <a:rPr lang="it-IT" smtClean="0"/>
              <a:t>13/06/19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01F32-9212-4862-934A-9AB06D8442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6345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10" Type="http://schemas.openxmlformats.org/officeDocument/2006/relationships/image" Target="../media/image9.emf"/><Relationship Id="rId4" Type="http://schemas.openxmlformats.org/officeDocument/2006/relationships/image" Target="../media/image3.emf"/><Relationship Id="rId9" Type="http://schemas.openxmlformats.org/officeDocument/2006/relationships/image" Target="../media/image8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>
            <a:extLst>
              <a:ext uri="{FF2B5EF4-FFF2-40B4-BE49-F238E27FC236}">
                <a16:creationId xmlns:a16="http://schemas.microsoft.com/office/drawing/2014/main" id="{A7BBA66C-A076-B546-9132-16D03BE6D4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0355" y="4761677"/>
            <a:ext cx="1765300" cy="3022600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1A2D652B-9C93-A844-AF84-9BFEA4F8C8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2035" y="4756967"/>
            <a:ext cx="1701800" cy="2933700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D1AE4AAA-785C-C146-A2A9-83BFDA3825F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2518" y="1163068"/>
            <a:ext cx="1765300" cy="3022600"/>
          </a:xfrm>
          <a:prstGeom prst="rect">
            <a:avLst/>
          </a:prstGeom>
        </p:spPr>
      </p:pic>
      <p:pic>
        <p:nvPicPr>
          <p:cNvPr id="32" name="Immagine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254" y="1152231"/>
            <a:ext cx="1702181" cy="2769009"/>
          </a:xfrm>
          <a:prstGeom prst="rect">
            <a:avLst/>
          </a:prstGeom>
        </p:spPr>
      </p:pic>
      <p:pic>
        <p:nvPicPr>
          <p:cNvPr id="41" name="Immagine 4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0132" y="7891570"/>
            <a:ext cx="1647321" cy="3406018"/>
          </a:xfrm>
          <a:prstGeom prst="rect">
            <a:avLst/>
          </a:prstGeom>
        </p:spPr>
      </p:pic>
      <p:pic>
        <p:nvPicPr>
          <p:cNvPr id="39" name="Immagine 3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478" y="7879899"/>
            <a:ext cx="1638178" cy="324448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9348" y="191657"/>
            <a:ext cx="5501212" cy="185524"/>
          </a:xfrm>
        </p:spPr>
        <p:txBody>
          <a:bodyPr>
            <a:normAutofit fontScale="90000"/>
          </a:bodyPr>
          <a:lstStyle/>
          <a:p>
            <a:pPr algn="just"/>
            <a:r>
              <a:rPr lang="it-IT" sz="1238" b="1" dirty="0">
                <a:latin typeface="Arial" panose="020B0604020202020204" pitchFamily="34" charset="0"/>
                <a:cs typeface="Arial" panose="020B0604020202020204" pitchFamily="34" charset="0"/>
              </a:rPr>
              <a:t>eFigure1:</a:t>
            </a:r>
          </a:p>
        </p:txBody>
      </p:sp>
      <p:cxnSp>
        <p:nvCxnSpPr>
          <p:cNvPr id="8" name="Connettore diritto 7"/>
          <p:cNvCxnSpPr/>
          <p:nvPr/>
        </p:nvCxnSpPr>
        <p:spPr>
          <a:xfrm>
            <a:off x="991348" y="8815356"/>
            <a:ext cx="344222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/>
          <p:cNvCxnSpPr/>
          <p:nvPr/>
        </p:nvCxnSpPr>
        <p:spPr>
          <a:xfrm>
            <a:off x="991348" y="8530800"/>
            <a:ext cx="769306" cy="377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/>
          <p:cNvSpPr txBox="1"/>
          <p:nvPr/>
        </p:nvSpPr>
        <p:spPr>
          <a:xfrm>
            <a:off x="906575" y="8600934"/>
            <a:ext cx="61106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900" b="1" dirty="0">
                <a:latin typeface="Arial" panose="020B0604020202020204" pitchFamily="34" charset="0"/>
                <a:cs typeface="Arial" panose="020B0604020202020204" pitchFamily="34" charset="0"/>
              </a:rPr>
              <a:t>p=0.038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1184228" y="8341748"/>
            <a:ext cx="54694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900" b="1" dirty="0">
                <a:latin typeface="Arial" panose="020B0604020202020204" pitchFamily="34" charset="0"/>
                <a:cs typeface="Arial" panose="020B0604020202020204" pitchFamily="34" charset="0"/>
              </a:rPr>
              <a:t>p=0.04</a:t>
            </a:r>
          </a:p>
        </p:txBody>
      </p:sp>
      <p:cxnSp>
        <p:nvCxnSpPr>
          <p:cNvPr id="26" name="Connettore diritto 25"/>
          <p:cNvCxnSpPr/>
          <p:nvPr/>
        </p:nvCxnSpPr>
        <p:spPr>
          <a:xfrm>
            <a:off x="5349985" y="8508634"/>
            <a:ext cx="769306" cy="377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asellaDiTesto 26"/>
          <p:cNvSpPr txBox="1"/>
          <p:nvPr/>
        </p:nvSpPr>
        <p:spPr>
          <a:xfrm>
            <a:off x="5248559" y="8580420"/>
            <a:ext cx="61106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900" b="1" dirty="0">
                <a:latin typeface="Arial" panose="020B0604020202020204" pitchFamily="34" charset="0"/>
                <a:cs typeface="Arial" panose="020B0604020202020204" pitchFamily="34" charset="0"/>
              </a:rPr>
              <a:t>p=0.003</a:t>
            </a:r>
          </a:p>
        </p:txBody>
      </p:sp>
      <p:sp>
        <p:nvSpPr>
          <p:cNvPr id="28" name="CasellaDiTesto 27"/>
          <p:cNvSpPr txBox="1"/>
          <p:nvPr/>
        </p:nvSpPr>
        <p:spPr>
          <a:xfrm>
            <a:off x="5453652" y="8303748"/>
            <a:ext cx="61106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900" b="1" dirty="0">
                <a:latin typeface="Arial" panose="020B0604020202020204" pitchFamily="34" charset="0"/>
                <a:cs typeface="Arial" panose="020B0604020202020204" pitchFamily="34" charset="0"/>
              </a:rPr>
              <a:t>p=0.008</a:t>
            </a:r>
          </a:p>
        </p:txBody>
      </p:sp>
      <p:sp>
        <p:nvSpPr>
          <p:cNvPr id="29" name="CasellaDiTesto 28"/>
          <p:cNvSpPr txBox="1"/>
          <p:nvPr/>
        </p:nvSpPr>
        <p:spPr>
          <a:xfrm>
            <a:off x="475708" y="592856"/>
            <a:ext cx="433163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100" b="1" dirty="0"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r>
              <a:rPr lang="it-IT" sz="1100" b="1" dirty="0" err="1">
                <a:latin typeface="Arial" panose="020B0604020202020204" pitchFamily="34" charset="0"/>
                <a:cs typeface="Arial" panose="020B0604020202020204" pitchFamily="34" charset="0"/>
              </a:rPr>
              <a:t>pRNLF</a:t>
            </a:r>
            <a:r>
              <a:rPr lang="it-IT" sz="11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100" b="1" dirty="0" err="1">
                <a:latin typeface="Arial" panose="020B0604020202020204" pitchFamily="34" charset="0"/>
                <a:cs typeface="Arial" panose="020B0604020202020204" pitchFamily="34" charset="0"/>
              </a:rPr>
              <a:t>thickness</a:t>
            </a:r>
            <a:r>
              <a:rPr lang="it-IT" sz="11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100" b="1" dirty="0" err="1">
                <a:latin typeface="Arial" panose="020B0604020202020204" pitchFamily="34" charset="0"/>
                <a:cs typeface="Arial" panose="020B0604020202020204" pitchFamily="34" charset="0"/>
              </a:rPr>
              <a:t>according</a:t>
            </a:r>
            <a:r>
              <a:rPr lang="it-IT" sz="1100" b="1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it-IT" sz="1100" b="1" dirty="0" err="1">
                <a:latin typeface="Arial" panose="020B0604020202020204" pitchFamily="34" charset="0"/>
                <a:cs typeface="Arial" panose="020B0604020202020204" pitchFamily="34" charset="0"/>
              </a:rPr>
              <a:t>age</a:t>
            </a:r>
            <a:r>
              <a:rPr lang="it-IT" sz="11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1100" b="1" dirty="0" err="1">
                <a:latin typeface="Arial" panose="020B0604020202020204" pitchFamily="34" charset="0"/>
                <a:cs typeface="Arial" panose="020B0604020202020204" pitchFamily="34" charset="0"/>
              </a:rPr>
              <a:t>clinical</a:t>
            </a:r>
            <a:r>
              <a:rPr lang="it-IT" sz="1100" b="1" dirty="0">
                <a:latin typeface="Arial" panose="020B0604020202020204" pitchFamily="34" charset="0"/>
                <a:cs typeface="Arial" panose="020B0604020202020204" pitchFamily="34" charset="0"/>
              </a:rPr>
              <a:t> and MRI </a:t>
            </a:r>
            <a:r>
              <a:rPr lang="it-IT" sz="1100" b="1" dirty="0" err="1"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endParaRPr lang="it-IT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CasellaDiTesto 29"/>
          <p:cNvSpPr txBox="1"/>
          <p:nvPr/>
        </p:nvSpPr>
        <p:spPr>
          <a:xfrm>
            <a:off x="490135" y="4209392"/>
            <a:ext cx="361669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100" b="1" dirty="0">
                <a:latin typeface="Arial" panose="020B0604020202020204" pitchFamily="34" charset="0"/>
                <a:cs typeface="Arial" panose="020B0604020202020204" pitchFamily="34" charset="0"/>
              </a:rPr>
              <a:t>b) GCIPL </a:t>
            </a:r>
            <a:r>
              <a:rPr lang="it-IT" sz="1100" b="1" dirty="0" err="1">
                <a:latin typeface="Arial" panose="020B0604020202020204" pitchFamily="34" charset="0"/>
                <a:cs typeface="Arial" panose="020B0604020202020204" pitchFamily="34" charset="0"/>
              </a:rPr>
              <a:t>according</a:t>
            </a:r>
            <a:r>
              <a:rPr lang="it-IT" sz="1100" b="1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it-IT" sz="1100" b="1" dirty="0" err="1">
                <a:latin typeface="Arial" panose="020B0604020202020204" pitchFamily="34" charset="0"/>
                <a:cs typeface="Arial" panose="020B0604020202020204" pitchFamily="34" charset="0"/>
              </a:rPr>
              <a:t>age</a:t>
            </a:r>
            <a:r>
              <a:rPr lang="it-IT" sz="11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1100" b="1" dirty="0" err="1">
                <a:latin typeface="Arial" panose="020B0604020202020204" pitchFamily="34" charset="0"/>
                <a:cs typeface="Arial" panose="020B0604020202020204" pitchFamily="34" charset="0"/>
              </a:rPr>
              <a:t>clinical</a:t>
            </a:r>
            <a:r>
              <a:rPr lang="it-IT" sz="1100" b="1" dirty="0">
                <a:latin typeface="Arial" panose="020B0604020202020204" pitchFamily="34" charset="0"/>
                <a:cs typeface="Arial" panose="020B0604020202020204" pitchFamily="34" charset="0"/>
              </a:rPr>
              <a:t> and MRI </a:t>
            </a:r>
            <a:r>
              <a:rPr lang="it-IT" sz="1100" b="1" dirty="0" err="1"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endParaRPr lang="it-IT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CasellaDiTesto 30"/>
          <p:cNvSpPr txBox="1"/>
          <p:nvPr/>
        </p:nvSpPr>
        <p:spPr>
          <a:xfrm>
            <a:off x="475708" y="7796460"/>
            <a:ext cx="409439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100" b="1" dirty="0">
                <a:latin typeface="Arial" panose="020B0604020202020204" pitchFamily="34" charset="0"/>
                <a:cs typeface="Arial" panose="020B0604020202020204" pitchFamily="34" charset="0"/>
              </a:rPr>
              <a:t>c) INL </a:t>
            </a:r>
            <a:r>
              <a:rPr lang="it-IT" sz="1100" b="1" dirty="0" err="1">
                <a:latin typeface="Arial" panose="020B0604020202020204" pitchFamily="34" charset="0"/>
                <a:cs typeface="Arial" panose="020B0604020202020204" pitchFamily="34" charset="0"/>
              </a:rPr>
              <a:t>thickness</a:t>
            </a:r>
            <a:r>
              <a:rPr lang="it-IT" sz="11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100" b="1" dirty="0" err="1">
                <a:latin typeface="Arial" panose="020B0604020202020204" pitchFamily="34" charset="0"/>
                <a:cs typeface="Arial" panose="020B0604020202020204" pitchFamily="34" charset="0"/>
              </a:rPr>
              <a:t>according</a:t>
            </a:r>
            <a:r>
              <a:rPr lang="it-IT" sz="1100" b="1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it-IT" sz="1100" b="1" dirty="0" err="1">
                <a:latin typeface="Arial" panose="020B0604020202020204" pitchFamily="34" charset="0"/>
                <a:cs typeface="Arial" panose="020B0604020202020204" pitchFamily="34" charset="0"/>
              </a:rPr>
              <a:t>age</a:t>
            </a:r>
            <a:r>
              <a:rPr lang="it-IT" sz="11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1100" b="1" dirty="0" err="1">
                <a:latin typeface="Arial" panose="020B0604020202020204" pitchFamily="34" charset="0"/>
                <a:cs typeface="Arial" panose="020B0604020202020204" pitchFamily="34" charset="0"/>
              </a:rPr>
              <a:t>clinical</a:t>
            </a:r>
            <a:r>
              <a:rPr lang="it-IT" sz="1100" b="1" dirty="0">
                <a:latin typeface="Arial" panose="020B0604020202020204" pitchFamily="34" charset="0"/>
                <a:cs typeface="Arial" panose="020B0604020202020204" pitchFamily="34" charset="0"/>
              </a:rPr>
              <a:t> and MRI </a:t>
            </a:r>
            <a:r>
              <a:rPr lang="it-IT" sz="1100" b="1" dirty="0" err="1"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endParaRPr lang="it-IT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" name="Immagine 3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4825" y="8347318"/>
            <a:ext cx="1763137" cy="3448689"/>
          </a:xfrm>
          <a:prstGeom prst="rect">
            <a:avLst/>
          </a:prstGeom>
        </p:spPr>
      </p:pic>
      <p:pic>
        <p:nvPicPr>
          <p:cNvPr id="42" name="Immagine 4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0901" y="1148061"/>
            <a:ext cx="1702181" cy="2930547"/>
          </a:xfrm>
          <a:prstGeom prst="rect">
            <a:avLst/>
          </a:prstGeom>
        </p:spPr>
      </p:pic>
      <p:sp>
        <p:nvSpPr>
          <p:cNvPr id="43" name="CasellaDiTesto 42"/>
          <p:cNvSpPr txBox="1"/>
          <p:nvPr/>
        </p:nvSpPr>
        <p:spPr>
          <a:xfrm rot="16200000">
            <a:off x="-350988" y="2035571"/>
            <a:ext cx="133402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900" dirty="0" err="1">
                <a:latin typeface="Arial" panose="020B0604020202020204" pitchFamily="34" charset="0"/>
                <a:cs typeface="Arial" panose="020B0604020202020204" pitchFamily="34" charset="0"/>
              </a:rPr>
              <a:t>pRNLF</a:t>
            </a:r>
            <a:r>
              <a:rPr lang="it-IT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900" dirty="0" err="1">
                <a:latin typeface="Arial" panose="020B0604020202020204" pitchFamily="34" charset="0"/>
                <a:cs typeface="Arial" panose="020B0604020202020204" pitchFamily="34" charset="0"/>
              </a:rPr>
              <a:t>thickness</a:t>
            </a:r>
            <a:r>
              <a:rPr lang="it-IT" sz="9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l-GR" sz="900" dirty="0"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r>
              <a:rPr lang="it-IT" sz="900" dirty="0">
                <a:latin typeface="Arial" panose="020B0604020202020204" pitchFamily="34" charset="0"/>
                <a:cs typeface="Arial" panose="020B0604020202020204" pitchFamily="34" charset="0"/>
              </a:rPr>
              <a:t>m)</a:t>
            </a:r>
          </a:p>
        </p:txBody>
      </p:sp>
      <p:sp>
        <p:nvSpPr>
          <p:cNvPr id="44" name="CasellaDiTesto 43"/>
          <p:cNvSpPr txBox="1"/>
          <p:nvPr/>
        </p:nvSpPr>
        <p:spPr>
          <a:xfrm rot="16200000">
            <a:off x="1908419" y="2036896"/>
            <a:ext cx="133402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900" dirty="0" err="1">
                <a:latin typeface="Arial" panose="020B0604020202020204" pitchFamily="34" charset="0"/>
                <a:cs typeface="Arial" panose="020B0604020202020204" pitchFamily="34" charset="0"/>
              </a:rPr>
              <a:t>pRNLF</a:t>
            </a:r>
            <a:r>
              <a:rPr lang="it-IT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900" dirty="0" err="1">
                <a:latin typeface="Arial" panose="020B0604020202020204" pitchFamily="34" charset="0"/>
                <a:cs typeface="Arial" panose="020B0604020202020204" pitchFamily="34" charset="0"/>
              </a:rPr>
              <a:t>thickness</a:t>
            </a:r>
            <a:r>
              <a:rPr lang="it-IT" sz="9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l-GR" sz="900" dirty="0"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r>
              <a:rPr lang="it-IT" sz="900" dirty="0">
                <a:latin typeface="Arial" panose="020B0604020202020204" pitchFamily="34" charset="0"/>
                <a:cs typeface="Arial" panose="020B0604020202020204" pitchFamily="34" charset="0"/>
              </a:rPr>
              <a:t>m)</a:t>
            </a:r>
          </a:p>
        </p:txBody>
      </p:sp>
      <p:sp>
        <p:nvSpPr>
          <p:cNvPr id="45" name="CasellaDiTesto 44"/>
          <p:cNvSpPr txBox="1"/>
          <p:nvPr/>
        </p:nvSpPr>
        <p:spPr>
          <a:xfrm rot="16200000">
            <a:off x="4030169" y="2035571"/>
            <a:ext cx="133402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900" dirty="0" err="1">
                <a:latin typeface="Arial" panose="020B0604020202020204" pitchFamily="34" charset="0"/>
                <a:cs typeface="Arial" panose="020B0604020202020204" pitchFamily="34" charset="0"/>
              </a:rPr>
              <a:t>pRNLF</a:t>
            </a:r>
            <a:r>
              <a:rPr lang="it-IT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900" dirty="0" err="1">
                <a:latin typeface="Arial" panose="020B0604020202020204" pitchFamily="34" charset="0"/>
                <a:cs typeface="Arial" panose="020B0604020202020204" pitchFamily="34" charset="0"/>
              </a:rPr>
              <a:t>thickness</a:t>
            </a:r>
            <a:r>
              <a:rPr lang="it-IT" sz="9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l-GR" sz="900" dirty="0"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r>
              <a:rPr lang="it-IT" sz="900" dirty="0">
                <a:latin typeface="Arial" panose="020B0604020202020204" pitchFamily="34" charset="0"/>
                <a:cs typeface="Arial" panose="020B0604020202020204" pitchFamily="34" charset="0"/>
              </a:rPr>
              <a:t>m)</a:t>
            </a:r>
          </a:p>
        </p:txBody>
      </p:sp>
      <p:sp>
        <p:nvSpPr>
          <p:cNvPr id="47" name="CasellaDiTesto 46"/>
          <p:cNvSpPr txBox="1"/>
          <p:nvPr/>
        </p:nvSpPr>
        <p:spPr>
          <a:xfrm rot="16200000">
            <a:off x="-340045" y="5646788"/>
            <a:ext cx="131478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900" dirty="0">
                <a:latin typeface="Arial" panose="020B0604020202020204" pitchFamily="34" charset="0"/>
                <a:cs typeface="Arial" panose="020B0604020202020204" pitchFamily="34" charset="0"/>
              </a:rPr>
              <a:t>GCIPL </a:t>
            </a:r>
            <a:r>
              <a:rPr lang="it-IT" sz="900" dirty="0" err="1">
                <a:latin typeface="Arial" panose="020B0604020202020204" pitchFamily="34" charset="0"/>
                <a:cs typeface="Arial" panose="020B0604020202020204" pitchFamily="34" charset="0"/>
              </a:rPr>
              <a:t>thickness</a:t>
            </a:r>
            <a:r>
              <a:rPr lang="it-IT" sz="9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l-GR" sz="900" dirty="0"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r>
              <a:rPr lang="it-IT" sz="900" dirty="0">
                <a:latin typeface="Arial" panose="020B0604020202020204" pitchFamily="34" charset="0"/>
                <a:cs typeface="Arial" panose="020B0604020202020204" pitchFamily="34" charset="0"/>
              </a:rPr>
              <a:t>m)</a:t>
            </a:r>
          </a:p>
        </p:txBody>
      </p:sp>
      <p:pic>
        <p:nvPicPr>
          <p:cNvPr id="48" name="Immagine 4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794" y="4751250"/>
            <a:ext cx="1702181" cy="2769009"/>
          </a:xfrm>
          <a:prstGeom prst="rect">
            <a:avLst/>
          </a:prstGeom>
        </p:spPr>
      </p:pic>
      <p:sp>
        <p:nvSpPr>
          <p:cNvPr id="49" name="CasellaDiTesto 48"/>
          <p:cNvSpPr txBox="1"/>
          <p:nvPr/>
        </p:nvSpPr>
        <p:spPr>
          <a:xfrm rot="16200000">
            <a:off x="1916680" y="5656068"/>
            <a:ext cx="131478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900" dirty="0">
                <a:latin typeface="Arial" panose="020B0604020202020204" pitchFamily="34" charset="0"/>
                <a:cs typeface="Arial" panose="020B0604020202020204" pitchFamily="34" charset="0"/>
              </a:rPr>
              <a:t>GCIPL </a:t>
            </a:r>
            <a:r>
              <a:rPr lang="it-IT" sz="900" dirty="0" err="1">
                <a:latin typeface="Arial" panose="020B0604020202020204" pitchFamily="34" charset="0"/>
                <a:cs typeface="Arial" panose="020B0604020202020204" pitchFamily="34" charset="0"/>
              </a:rPr>
              <a:t>thickness</a:t>
            </a:r>
            <a:r>
              <a:rPr lang="it-IT" sz="9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l-GR" sz="900" dirty="0"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r>
              <a:rPr lang="it-IT" sz="900" dirty="0">
                <a:latin typeface="Arial" panose="020B0604020202020204" pitchFamily="34" charset="0"/>
                <a:cs typeface="Arial" panose="020B0604020202020204" pitchFamily="34" charset="0"/>
              </a:rPr>
              <a:t>m)</a:t>
            </a:r>
          </a:p>
        </p:txBody>
      </p:sp>
      <p:sp>
        <p:nvSpPr>
          <p:cNvPr id="50" name="CasellaDiTesto 49"/>
          <p:cNvSpPr txBox="1"/>
          <p:nvPr/>
        </p:nvSpPr>
        <p:spPr>
          <a:xfrm rot="16200000">
            <a:off x="4034495" y="5648113"/>
            <a:ext cx="131478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900" dirty="0">
                <a:latin typeface="Arial" panose="020B0604020202020204" pitchFamily="34" charset="0"/>
                <a:cs typeface="Arial" panose="020B0604020202020204" pitchFamily="34" charset="0"/>
              </a:rPr>
              <a:t>GCIPL </a:t>
            </a:r>
            <a:r>
              <a:rPr lang="it-IT" sz="900" dirty="0" err="1">
                <a:latin typeface="Arial" panose="020B0604020202020204" pitchFamily="34" charset="0"/>
                <a:cs typeface="Arial" panose="020B0604020202020204" pitchFamily="34" charset="0"/>
              </a:rPr>
              <a:t>thickness</a:t>
            </a:r>
            <a:r>
              <a:rPr lang="it-IT" sz="9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l-GR" sz="900" dirty="0"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r>
              <a:rPr lang="it-IT" sz="900" dirty="0">
                <a:latin typeface="Arial" panose="020B0604020202020204" pitchFamily="34" charset="0"/>
                <a:cs typeface="Arial" panose="020B0604020202020204" pitchFamily="34" charset="0"/>
              </a:rPr>
              <a:t>m)</a:t>
            </a:r>
          </a:p>
        </p:txBody>
      </p:sp>
      <p:sp>
        <p:nvSpPr>
          <p:cNvPr id="51" name="CasellaDiTesto 50"/>
          <p:cNvSpPr txBox="1"/>
          <p:nvPr/>
        </p:nvSpPr>
        <p:spPr>
          <a:xfrm rot="16200000">
            <a:off x="-255362" y="9234148"/>
            <a:ext cx="114807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900" dirty="0">
                <a:latin typeface="Arial" panose="020B0604020202020204" pitchFamily="34" charset="0"/>
                <a:cs typeface="Arial" panose="020B0604020202020204" pitchFamily="34" charset="0"/>
              </a:rPr>
              <a:t>INL </a:t>
            </a:r>
            <a:r>
              <a:rPr lang="it-IT" sz="900" dirty="0" err="1">
                <a:latin typeface="Arial" panose="020B0604020202020204" pitchFamily="34" charset="0"/>
                <a:cs typeface="Arial" panose="020B0604020202020204" pitchFamily="34" charset="0"/>
              </a:rPr>
              <a:t>thickness</a:t>
            </a:r>
            <a:r>
              <a:rPr lang="it-IT" sz="9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l-GR" sz="900" dirty="0"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r>
              <a:rPr lang="it-IT" sz="900" dirty="0">
                <a:latin typeface="Arial" panose="020B0604020202020204" pitchFamily="34" charset="0"/>
                <a:cs typeface="Arial" panose="020B0604020202020204" pitchFamily="34" charset="0"/>
              </a:rPr>
              <a:t>m)</a:t>
            </a:r>
          </a:p>
        </p:txBody>
      </p:sp>
      <p:sp>
        <p:nvSpPr>
          <p:cNvPr id="52" name="CasellaDiTesto 51"/>
          <p:cNvSpPr txBox="1"/>
          <p:nvPr/>
        </p:nvSpPr>
        <p:spPr>
          <a:xfrm rot="16200000">
            <a:off x="2043885" y="9235473"/>
            <a:ext cx="114807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900" dirty="0">
                <a:latin typeface="Arial" panose="020B0604020202020204" pitchFamily="34" charset="0"/>
                <a:cs typeface="Arial" panose="020B0604020202020204" pitchFamily="34" charset="0"/>
              </a:rPr>
              <a:t>INL </a:t>
            </a:r>
            <a:r>
              <a:rPr lang="it-IT" sz="900" dirty="0" err="1">
                <a:latin typeface="Arial" panose="020B0604020202020204" pitchFamily="34" charset="0"/>
                <a:cs typeface="Arial" panose="020B0604020202020204" pitchFamily="34" charset="0"/>
              </a:rPr>
              <a:t>thickness</a:t>
            </a:r>
            <a:r>
              <a:rPr lang="it-IT" sz="9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l-GR" sz="900" dirty="0"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r>
              <a:rPr lang="it-IT" sz="900" dirty="0">
                <a:latin typeface="Arial" panose="020B0604020202020204" pitchFamily="34" charset="0"/>
                <a:cs typeface="Arial" panose="020B0604020202020204" pitchFamily="34" charset="0"/>
              </a:rPr>
              <a:t>m)</a:t>
            </a:r>
          </a:p>
        </p:txBody>
      </p:sp>
      <p:sp>
        <p:nvSpPr>
          <p:cNvPr id="53" name="CasellaDiTesto 52"/>
          <p:cNvSpPr txBox="1"/>
          <p:nvPr/>
        </p:nvSpPr>
        <p:spPr>
          <a:xfrm rot="16200000">
            <a:off x="4178565" y="9236801"/>
            <a:ext cx="114326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900" dirty="0">
                <a:latin typeface="Arial" panose="020B0604020202020204" pitchFamily="34" charset="0"/>
                <a:cs typeface="Arial" panose="020B0604020202020204" pitchFamily="34" charset="0"/>
              </a:rPr>
              <a:t>INL </a:t>
            </a:r>
            <a:r>
              <a:rPr lang="it-IT" sz="900" dirty="0" err="1">
                <a:latin typeface="Arial" panose="020B0604020202020204" pitchFamily="34" charset="0"/>
                <a:cs typeface="Arial" panose="020B0604020202020204" pitchFamily="34" charset="0"/>
              </a:rPr>
              <a:t>thickness</a:t>
            </a:r>
            <a:r>
              <a:rPr lang="it-IT" sz="9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l-GR" sz="900" dirty="0"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r>
              <a:rPr lang="it-IT" sz="900" dirty="0">
                <a:latin typeface="Arial" panose="020B0604020202020204" pitchFamily="34" charset="0"/>
                <a:cs typeface="Arial" panose="020B0604020202020204" pitchFamily="34" charset="0"/>
              </a:rPr>
              <a:t>m)</a:t>
            </a:r>
          </a:p>
        </p:txBody>
      </p:sp>
      <p:cxnSp>
        <p:nvCxnSpPr>
          <p:cNvPr id="54" name="Connettore diritto 53"/>
          <p:cNvCxnSpPr/>
          <p:nvPr/>
        </p:nvCxnSpPr>
        <p:spPr>
          <a:xfrm>
            <a:off x="5349985" y="8792830"/>
            <a:ext cx="344222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CasellaDiTesto 55"/>
          <p:cNvSpPr txBox="1"/>
          <p:nvPr/>
        </p:nvSpPr>
        <p:spPr>
          <a:xfrm>
            <a:off x="1169651" y="1372461"/>
            <a:ext cx="61106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900" b="1" dirty="0">
                <a:latin typeface="Arial" panose="020B0604020202020204" pitchFamily="34" charset="0"/>
                <a:cs typeface="Arial" panose="020B0604020202020204" pitchFamily="34" charset="0"/>
              </a:rPr>
              <a:t>p=0.004</a:t>
            </a:r>
          </a:p>
        </p:txBody>
      </p:sp>
      <p:sp>
        <p:nvSpPr>
          <p:cNvPr id="59" name="CasellaDiTesto 58"/>
          <p:cNvSpPr txBox="1"/>
          <p:nvPr/>
        </p:nvSpPr>
        <p:spPr>
          <a:xfrm>
            <a:off x="3476853" y="1167049"/>
            <a:ext cx="61106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900" b="1" dirty="0">
                <a:latin typeface="Arial" panose="020B0604020202020204" pitchFamily="34" charset="0"/>
                <a:cs typeface="Arial" panose="020B0604020202020204" pitchFamily="34" charset="0"/>
              </a:rPr>
              <a:t>p=0.007</a:t>
            </a:r>
          </a:p>
        </p:txBody>
      </p:sp>
      <p:sp>
        <p:nvSpPr>
          <p:cNvPr id="61" name="CasellaDiTesto 60"/>
          <p:cNvSpPr txBox="1"/>
          <p:nvPr/>
        </p:nvSpPr>
        <p:spPr>
          <a:xfrm>
            <a:off x="3335048" y="1367156"/>
            <a:ext cx="54694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900" b="1" dirty="0">
                <a:latin typeface="Arial" panose="020B0604020202020204" pitchFamily="34" charset="0"/>
                <a:cs typeface="Arial" panose="020B0604020202020204" pitchFamily="34" charset="0"/>
              </a:rPr>
              <a:t>p=0.03</a:t>
            </a:r>
          </a:p>
        </p:txBody>
      </p:sp>
      <p:sp>
        <p:nvSpPr>
          <p:cNvPr id="66" name="CasellaDiTesto 65"/>
          <p:cNvSpPr txBox="1"/>
          <p:nvPr/>
        </p:nvSpPr>
        <p:spPr>
          <a:xfrm>
            <a:off x="5562743" y="1376429"/>
            <a:ext cx="61106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900" b="1" dirty="0">
                <a:latin typeface="Arial" panose="020B0604020202020204" pitchFamily="34" charset="0"/>
                <a:cs typeface="Arial" panose="020B0604020202020204" pitchFamily="34" charset="0"/>
              </a:rPr>
              <a:t>p=0.004</a:t>
            </a:r>
          </a:p>
        </p:txBody>
      </p:sp>
      <p:sp>
        <p:nvSpPr>
          <p:cNvPr id="72" name="CasellaDiTesto 71"/>
          <p:cNvSpPr txBox="1"/>
          <p:nvPr/>
        </p:nvSpPr>
        <p:spPr>
          <a:xfrm>
            <a:off x="1212056" y="4969095"/>
            <a:ext cx="68159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900" b="1" dirty="0">
                <a:latin typeface="Arial" panose="020B0604020202020204" pitchFamily="34" charset="0"/>
                <a:cs typeface="Arial" panose="020B0604020202020204" pitchFamily="34" charset="0"/>
              </a:rPr>
              <a:t>P&lt;0.0001</a:t>
            </a:r>
          </a:p>
        </p:txBody>
      </p:sp>
      <p:cxnSp>
        <p:nvCxnSpPr>
          <p:cNvPr id="73" name="Connettore diritto 72"/>
          <p:cNvCxnSpPr/>
          <p:nvPr/>
        </p:nvCxnSpPr>
        <p:spPr>
          <a:xfrm>
            <a:off x="979240" y="5372701"/>
            <a:ext cx="769746" cy="785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CasellaDiTesto 73"/>
          <p:cNvSpPr txBox="1"/>
          <p:nvPr/>
        </p:nvSpPr>
        <p:spPr>
          <a:xfrm>
            <a:off x="927128" y="5169202"/>
            <a:ext cx="61106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900" b="1" dirty="0">
                <a:latin typeface="Arial" panose="020B0604020202020204" pitchFamily="34" charset="0"/>
                <a:cs typeface="Arial" panose="020B0604020202020204" pitchFamily="34" charset="0"/>
              </a:rPr>
              <a:t>p=0.004</a:t>
            </a:r>
          </a:p>
        </p:txBody>
      </p:sp>
      <p:cxnSp>
        <p:nvCxnSpPr>
          <p:cNvPr id="75" name="Connettore diritto 74"/>
          <p:cNvCxnSpPr/>
          <p:nvPr/>
        </p:nvCxnSpPr>
        <p:spPr>
          <a:xfrm>
            <a:off x="1272117" y="5164646"/>
            <a:ext cx="492510" cy="1050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CasellaDiTesto 75"/>
          <p:cNvSpPr txBox="1"/>
          <p:nvPr/>
        </p:nvSpPr>
        <p:spPr>
          <a:xfrm>
            <a:off x="3543111" y="4970423"/>
            <a:ext cx="68159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900" b="1" dirty="0">
                <a:latin typeface="Arial" panose="020B0604020202020204" pitchFamily="34" charset="0"/>
                <a:cs typeface="Arial" panose="020B0604020202020204" pitchFamily="34" charset="0"/>
              </a:rPr>
              <a:t>P&lt;0.0001</a:t>
            </a:r>
          </a:p>
        </p:txBody>
      </p:sp>
      <p:cxnSp>
        <p:nvCxnSpPr>
          <p:cNvPr id="77" name="Connettore diritto 76"/>
          <p:cNvCxnSpPr/>
          <p:nvPr/>
        </p:nvCxnSpPr>
        <p:spPr>
          <a:xfrm>
            <a:off x="3310295" y="5374029"/>
            <a:ext cx="769746" cy="785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CasellaDiTesto 77"/>
          <p:cNvSpPr txBox="1"/>
          <p:nvPr/>
        </p:nvSpPr>
        <p:spPr>
          <a:xfrm>
            <a:off x="3258183" y="5170530"/>
            <a:ext cx="61106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900" b="1" dirty="0">
                <a:latin typeface="Arial" panose="020B0604020202020204" pitchFamily="34" charset="0"/>
                <a:cs typeface="Arial" panose="020B0604020202020204" pitchFamily="34" charset="0"/>
              </a:rPr>
              <a:t>p=0.001</a:t>
            </a:r>
          </a:p>
        </p:txBody>
      </p:sp>
      <p:cxnSp>
        <p:nvCxnSpPr>
          <p:cNvPr id="79" name="Connettore diritto 78"/>
          <p:cNvCxnSpPr/>
          <p:nvPr/>
        </p:nvCxnSpPr>
        <p:spPr>
          <a:xfrm>
            <a:off x="3603172" y="5165974"/>
            <a:ext cx="492510" cy="1050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CasellaDiTesto 79"/>
          <p:cNvSpPr txBox="1"/>
          <p:nvPr/>
        </p:nvSpPr>
        <p:spPr>
          <a:xfrm>
            <a:off x="5603822" y="4971747"/>
            <a:ext cx="68159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900" b="1" dirty="0">
                <a:latin typeface="Arial" panose="020B0604020202020204" pitchFamily="34" charset="0"/>
                <a:cs typeface="Arial" panose="020B0604020202020204" pitchFamily="34" charset="0"/>
              </a:rPr>
              <a:t>P&lt;0.0001</a:t>
            </a:r>
          </a:p>
        </p:txBody>
      </p:sp>
      <p:cxnSp>
        <p:nvCxnSpPr>
          <p:cNvPr id="81" name="Connettore diritto 80"/>
          <p:cNvCxnSpPr/>
          <p:nvPr/>
        </p:nvCxnSpPr>
        <p:spPr>
          <a:xfrm>
            <a:off x="5371006" y="5375353"/>
            <a:ext cx="769746" cy="785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CasellaDiTesto 81"/>
          <p:cNvSpPr txBox="1"/>
          <p:nvPr/>
        </p:nvSpPr>
        <p:spPr>
          <a:xfrm>
            <a:off x="5318894" y="5171854"/>
            <a:ext cx="61106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900" b="1" dirty="0">
                <a:latin typeface="Arial" panose="020B0604020202020204" pitchFamily="34" charset="0"/>
                <a:cs typeface="Arial" panose="020B0604020202020204" pitchFamily="34" charset="0"/>
              </a:rPr>
              <a:t>p=0.006</a:t>
            </a:r>
          </a:p>
        </p:txBody>
      </p:sp>
      <p:cxnSp>
        <p:nvCxnSpPr>
          <p:cNvPr id="83" name="Connettore diritto 82"/>
          <p:cNvCxnSpPr/>
          <p:nvPr/>
        </p:nvCxnSpPr>
        <p:spPr>
          <a:xfrm>
            <a:off x="5663883" y="5167298"/>
            <a:ext cx="492510" cy="1050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ttore diritto 92"/>
          <p:cNvCxnSpPr/>
          <p:nvPr/>
        </p:nvCxnSpPr>
        <p:spPr>
          <a:xfrm>
            <a:off x="1240814" y="1561990"/>
            <a:ext cx="4488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ttore diritto 94"/>
          <p:cNvCxnSpPr/>
          <p:nvPr/>
        </p:nvCxnSpPr>
        <p:spPr>
          <a:xfrm>
            <a:off x="3546696" y="1355256"/>
            <a:ext cx="4488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ttore diritto 95"/>
          <p:cNvCxnSpPr/>
          <p:nvPr/>
        </p:nvCxnSpPr>
        <p:spPr>
          <a:xfrm>
            <a:off x="5629934" y="1561990"/>
            <a:ext cx="4488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ttore diritto 96"/>
          <p:cNvCxnSpPr/>
          <p:nvPr/>
        </p:nvCxnSpPr>
        <p:spPr>
          <a:xfrm>
            <a:off x="3232100" y="1550781"/>
            <a:ext cx="769746" cy="785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5571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46D2470-F772-4342-93AC-EBFFEB40D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7" y="629947"/>
            <a:ext cx="5915025" cy="77357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eFigure1: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datapoints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showing OCT-derived metrics differences according to age, clinical and radiological activity</a:t>
            </a:r>
            <a:endParaRPr lang="it-IT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pRNFL</a:t>
            </a:r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: peripapillary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retinal nerve fiber layer; GCIPL: ganglion cell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layer+inner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plexiform layer; INL: inner nuclear layer; HC: healthy controls; &lt; 51 years: P-MS patients aged &lt; 51 years; &gt; 51 years: P-MS patients aged &gt; 51 years; clinical activity: P-MS patients with evidence of clinical activity (presence of at least one of: a) occurrence of relapses b) evidence of disease progression defined as 1 EDSS point increase or 0.5 if baseline EDSS&gt;=5.5) in the previous 12-moths; no clinical activity: P-MS patients without evidence of clinical activity (presence of at least one of: a) occurrence of relapses b) evidence of disease progression defined as 1 EDSS point increase or 0.5 if baseline EDSS&gt;=5.5) in the previous 12-moths; MRI activity: patients with MRI activity (evidence of new T2 and/or gadolinium enhancing lesions) in the previous 12-moths; no MRI activity: patients without MRI activity (evidence of new T2 and/or gadolinium enhancing lesions) in the previous 12-moths</a:t>
            </a:r>
            <a:endParaRPr lang="it-IT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it-IT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6157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191</TotalTime>
  <Words>344</Words>
  <Application>Microsoft Macintosh PowerPoint</Application>
  <PresentationFormat>Widescreen</PresentationFormat>
  <Paragraphs>29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di Office</vt:lpstr>
      <vt:lpstr>eFigure1: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eFigure1: INL thickness according to age, clinical and MRI activity</dc:title>
  <dc:creator>Utente Windows</dc:creator>
  <cp:lastModifiedBy>Maria Cellerino</cp:lastModifiedBy>
  <cp:revision>19</cp:revision>
  <cp:lastPrinted>2019-05-10T17:01:49Z</cp:lastPrinted>
  <dcterms:created xsi:type="dcterms:W3CDTF">2019-05-02T09:37:36Z</dcterms:created>
  <dcterms:modified xsi:type="dcterms:W3CDTF">2019-06-13T14:05:18Z</dcterms:modified>
</cp:coreProperties>
</file>