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3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8" autoAdjust="0"/>
    <p:restoredTop sz="94660"/>
  </p:normalViewPr>
  <p:slideViewPr>
    <p:cSldViewPr snapToGrid="0">
      <p:cViewPr varScale="1">
        <p:scale>
          <a:sx n="60" d="100"/>
          <a:sy n="60" d="100"/>
        </p:scale>
        <p:origin x="3376" y="192"/>
      </p:cViewPr>
      <p:guideLst>
        <p:guide orient="horz" pos="3863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604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50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036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669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343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618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974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28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8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5034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99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571FB-C641-4DD6-B14D-B915E2F5BE09}" type="datetimeFigureOut">
              <a:rPr lang="it-IT" smtClean="0"/>
              <a:t>13/06/19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01F32-9212-4862-934A-9AB06D8442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634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A7BBA66C-A076-B546-9132-16D03BE6D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355" y="4761677"/>
            <a:ext cx="1765300" cy="302260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1A2D652B-9C93-A844-AF84-9BFEA4F8C8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035" y="4756967"/>
            <a:ext cx="1701800" cy="29337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1AE4AAA-785C-C146-A2A9-83BFDA3825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518" y="1163068"/>
            <a:ext cx="1765300" cy="3022600"/>
          </a:xfrm>
          <a:prstGeom prst="rect">
            <a:avLst/>
          </a:prstGeom>
        </p:spPr>
      </p:pic>
      <p:pic>
        <p:nvPicPr>
          <p:cNvPr id="32" name="Immagin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54" y="1152231"/>
            <a:ext cx="1702181" cy="2769009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132" y="7891570"/>
            <a:ext cx="1647321" cy="3406018"/>
          </a:xfrm>
          <a:prstGeom prst="rect">
            <a:avLst/>
          </a:prstGeom>
        </p:spPr>
      </p:pic>
      <p:pic>
        <p:nvPicPr>
          <p:cNvPr id="39" name="Immagine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78" y="7879899"/>
            <a:ext cx="1638178" cy="324448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348" y="191657"/>
            <a:ext cx="5501212" cy="185524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1238" b="1" dirty="0">
                <a:latin typeface="Arial" panose="020B0604020202020204" pitchFamily="34" charset="0"/>
                <a:cs typeface="Arial" panose="020B0604020202020204" pitchFamily="34" charset="0"/>
              </a:rPr>
              <a:t>eFigure1:</a:t>
            </a:r>
          </a:p>
        </p:txBody>
      </p:sp>
      <p:cxnSp>
        <p:nvCxnSpPr>
          <p:cNvPr id="8" name="Connettore diritto 7"/>
          <p:cNvCxnSpPr/>
          <p:nvPr/>
        </p:nvCxnSpPr>
        <p:spPr>
          <a:xfrm>
            <a:off x="991348" y="8815356"/>
            <a:ext cx="34422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/>
          <p:cNvCxnSpPr/>
          <p:nvPr/>
        </p:nvCxnSpPr>
        <p:spPr>
          <a:xfrm>
            <a:off x="991348" y="8530800"/>
            <a:ext cx="769306" cy="377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906575" y="8600934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p=0.038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184228" y="8341748"/>
            <a:ext cx="5469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p=0.04</a:t>
            </a:r>
          </a:p>
        </p:txBody>
      </p:sp>
      <p:cxnSp>
        <p:nvCxnSpPr>
          <p:cNvPr id="26" name="Connettore diritto 25"/>
          <p:cNvCxnSpPr/>
          <p:nvPr/>
        </p:nvCxnSpPr>
        <p:spPr>
          <a:xfrm>
            <a:off x="5349985" y="8508634"/>
            <a:ext cx="769306" cy="377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5248559" y="8580420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p=0.003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5453652" y="8303748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p=0.008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475708" y="592856"/>
            <a:ext cx="43316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pRNLF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according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and MRI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it-IT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490135" y="4209392"/>
            <a:ext cx="36166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b) GCIPL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according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and MRI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it-IT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475708" y="7796460"/>
            <a:ext cx="40943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c) INL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according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 and MRI </a:t>
            </a:r>
            <a:r>
              <a:rPr lang="it-IT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it-IT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Immagine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825" y="8347318"/>
            <a:ext cx="1763137" cy="3448689"/>
          </a:xfrm>
          <a:prstGeom prst="rect">
            <a:avLst/>
          </a:prstGeom>
        </p:spPr>
      </p:pic>
      <p:pic>
        <p:nvPicPr>
          <p:cNvPr id="42" name="Immagine 4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01" y="1148061"/>
            <a:ext cx="1702181" cy="2930547"/>
          </a:xfrm>
          <a:prstGeom prst="rect">
            <a:avLst/>
          </a:prstGeom>
        </p:spPr>
      </p:pic>
      <p:sp>
        <p:nvSpPr>
          <p:cNvPr id="43" name="CasellaDiTesto 42"/>
          <p:cNvSpPr txBox="1"/>
          <p:nvPr/>
        </p:nvSpPr>
        <p:spPr>
          <a:xfrm rot="16200000">
            <a:off x="-350988" y="2035571"/>
            <a:ext cx="1334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pRNLF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44" name="CasellaDiTesto 43"/>
          <p:cNvSpPr txBox="1"/>
          <p:nvPr/>
        </p:nvSpPr>
        <p:spPr>
          <a:xfrm rot="16200000">
            <a:off x="1908419" y="2036896"/>
            <a:ext cx="1334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pRNLF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45" name="CasellaDiTesto 44"/>
          <p:cNvSpPr txBox="1"/>
          <p:nvPr/>
        </p:nvSpPr>
        <p:spPr>
          <a:xfrm rot="16200000">
            <a:off x="4030169" y="2035571"/>
            <a:ext cx="1334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pRNLF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47" name="CasellaDiTesto 46"/>
          <p:cNvSpPr txBox="1"/>
          <p:nvPr/>
        </p:nvSpPr>
        <p:spPr>
          <a:xfrm rot="16200000">
            <a:off x="-340045" y="5646788"/>
            <a:ext cx="13147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GCIPL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pic>
        <p:nvPicPr>
          <p:cNvPr id="48" name="Immagine 4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94" y="4751250"/>
            <a:ext cx="1702181" cy="2769009"/>
          </a:xfrm>
          <a:prstGeom prst="rect">
            <a:avLst/>
          </a:prstGeom>
        </p:spPr>
      </p:pic>
      <p:sp>
        <p:nvSpPr>
          <p:cNvPr id="49" name="CasellaDiTesto 48"/>
          <p:cNvSpPr txBox="1"/>
          <p:nvPr/>
        </p:nvSpPr>
        <p:spPr>
          <a:xfrm rot="16200000">
            <a:off x="1916680" y="5656068"/>
            <a:ext cx="13147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GCIPL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50" name="CasellaDiTesto 49"/>
          <p:cNvSpPr txBox="1"/>
          <p:nvPr/>
        </p:nvSpPr>
        <p:spPr>
          <a:xfrm rot="16200000">
            <a:off x="4034495" y="5648113"/>
            <a:ext cx="13147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GCIPL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51" name="CasellaDiTesto 50"/>
          <p:cNvSpPr txBox="1"/>
          <p:nvPr/>
        </p:nvSpPr>
        <p:spPr>
          <a:xfrm rot="16200000">
            <a:off x="-255362" y="9234148"/>
            <a:ext cx="114807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INL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52" name="CasellaDiTesto 51"/>
          <p:cNvSpPr txBox="1"/>
          <p:nvPr/>
        </p:nvSpPr>
        <p:spPr>
          <a:xfrm rot="16200000">
            <a:off x="2043885" y="9235473"/>
            <a:ext cx="114807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INL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sp>
        <p:nvSpPr>
          <p:cNvPr id="53" name="CasellaDiTesto 52"/>
          <p:cNvSpPr txBox="1"/>
          <p:nvPr/>
        </p:nvSpPr>
        <p:spPr>
          <a:xfrm rot="16200000">
            <a:off x="4178565" y="9236801"/>
            <a:ext cx="11432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INL </a:t>
            </a:r>
            <a:r>
              <a:rPr lang="it-IT" sz="900" dirty="0" err="1">
                <a:latin typeface="Arial" panose="020B0604020202020204" pitchFamily="34" charset="0"/>
                <a:cs typeface="Arial" panose="020B0604020202020204" pitchFamily="34" charset="0"/>
              </a:rPr>
              <a:t>thickness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</a:p>
        </p:txBody>
      </p:sp>
      <p:cxnSp>
        <p:nvCxnSpPr>
          <p:cNvPr id="54" name="Connettore diritto 53"/>
          <p:cNvCxnSpPr/>
          <p:nvPr/>
        </p:nvCxnSpPr>
        <p:spPr>
          <a:xfrm>
            <a:off x="5349985" y="8792830"/>
            <a:ext cx="34422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sellaDiTesto 55"/>
          <p:cNvSpPr txBox="1"/>
          <p:nvPr/>
        </p:nvSpPr>
        <p:spPr>
          <a:xfrm>
            <a:off x="1169651" y="1372461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p=0.004</a:t>
            </a:r>
          </a:p>
        </p:txBody>
      </p:sp>
      <p:sp>
        <p:nvSpPr>
          <p:cNvPr id="59" name="CasellaDiTesto 58"/>
          <p:cNvSpPr txBox="1"/>
          <p:nvPr/>
        </p:nvSpPr>
        <p:spPr>
          <a:xfrm>
            <a:off x="3476853" y="1167049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p=0.007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3335048" y="1367156"/>
            <a:ext cx="5469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p=0.03</a:t>
            </a:r>
          </a:p>
        </p:txBody>
      </p:sp>
      <p:sp>
        <p:nvSpPr>
          <p:cNvPr id="66" name="CasellaDiTesto 65"/>
          <p:cNvSpPr txBox="1"/>
          <p:nvPr/>
        </p:nvSpPr>
        <p:spPr>
          <a:xfrm>
            <a:off x="5562743" y="1376429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p=0.004</a:t>
            </a:r>
          </a:p>
        </p:txBody>
      </p:sp>
      <p:sp>
        <p:nvSpPr>
          <p:cNvPr id="72" name="CasellaDiTesto 71"/>
          <p:cNvSpPr txBox="1"/>
          <p:nvPr/>
        </p:nvSpPr>
        <p:spPr>
          <a:xfrm>
            <a:off x="1212056" y="4969095"/>
            <a:ext cx="6815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P&lt;0.0001</a:t>
            </a:r>
          </a:p>
        </p:txBody>
      </p:sp>
      <p:cxnSp>
        <p:nvCxnSpPr>
          <p:cNvPr id="73" name="Connettore diritto 72"/>
          <p:cNvCxnSpPr/>
          <p:nvPr/>
        </p:nvCxnSpPr>
        <p:spPr>
          <a:xfrm>
            <a:off x="979240" y="5372701"/>
            <a:ext cx="769746" cy="785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sellaDiTesto 73"/>
          <p:cNvSpPr txBox="1"/>
          <p:nvPr/>
        </p:nvSpPr>
        <p:spPr>
          <a:xfrm>
            <a:off x="927128" y="5169202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p=0.004</a:t>
            </a:r>
          </a:p>
        </p:txBody>
      </p:sp>
      <p:cxnSp>
        <p:nvCxnSpPr>
          <p:cNvPr id="75" name="Connettore diritto 74"/>
          <p:cNvCxnSpPr/>
          <p:nvPr/>
        </p:nvCxnSpPr>
        <p:spPr>
          <a:xfrm>
            <a:off x="1272117" y="5164646"/>
            <a:ext cx="492510" cy="105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asellaDiTesto 75"/>
          <p:cNvSpPr txBox="1"/>
          <p:nvPr/>
        </p:nvSpPr>
        <p:spPr>
          <a:xfrm>
            <a:off x="3543111" y="4970423"/>
            <a:ext cx="6815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P&lt;0.0001</a:t>
            </a:r>
          </a:p>
        </p:txBody>
      </p:sp>
      <p:cxnSp>
        <p:nvCxnSpPr>
          <p:cNvPr id="77" name="Connettore diritto 76"/>
          <p:cNvCxnSpPr/>
          <p:nvPr/>
        </p:nvCxnSpPr>
        <p:spPr>
          <a:xfrm>
            <a:off x="3310295" y="5374029"/>
            <a:ext cx="769746" cy="785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asellaDiTesto 77"/>
          <p:cNvSpPr txBox="1"/>
          <p:nvPr/>
        </p:nvSpPr>
        <p:spPr>
          <a:xfrm>
            <a:off x="3258183" y="5170530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p=0.001</a:t>
            </a:r>
          </a:p>
        </p:txBody>
      </p:sp>
      <p:cxnSp>
        <p:nvCxnSpPr>
          <p:cNvPr id="79" name="Connettore diritto 78"/>
          <p:cNvCxnSpPr/>
          <p:nvPr/>
        </p:nvCxnSpPr>
        <p:spPr>
          <a:xfrm>
            <a:off x="3603172" y="5165974"/>
            <a:ext cx="492510" cy="105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sellaDiTesto 79"/>
          <p:cNvSpPr txBox="1"/>
          <p:nvPr/>
        </p:nvSpPr>
        <p:spPr>
          <a:xfrm>
            <a:off x="5603822" y="4971747"/>
            <a:ext cx="6815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P&lt;0.0001</a:t>
            </a:r>
          </a:p>
        </p:txBody>
      </p:sp>
      <p:cxnSp>
        <p:nvCxnSpPr>
          <p:cNvPr id="81" name="Connettore diritto 80"/>
          <p:cNvCxnSpPr/>
          <p:nvPr/>
        </p:nvCxnSpPr>
        <p:spPr>
          <a:xfrm>
            <a:off x="5371006" y="5375353"/>
            <a:ext cx="769746" cy="785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asellaDiTesto 81"/>
          <p:cNvSpPr txBox="1"/>
          <p:nvPr/>
        </p:nvSpPr>
        <p:spPr>
          <a:xfrm>
            <a:off x="5318894" y="5171854"/>
            <a:ext cx="6110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p=0.006</a:t>
            </a:r>
          </a:p>
        </p:txBody>
      </p:sp>
      <p:cxnSp>
        <p:nvCxnSpPr>
          <p:cNvPr id="83" name="Connettore diritto 82"/>
          <p:cNvCxnSpPr/>
          <p:nvPr/>
        </p:nvCxnSpPr>
        <p:spPr>
          <a:xfrm>
            <a:off x="5663883" y="5167298"/>
            <a:ext cx="492510" cy="105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diritto 92"/>
          <p:cNvCxnSpPr/>
          <p:nvPr/>
        </p:nvCxnSpPr>
        <p:spPr>
          <a:xfrm>
            <a:off x="1240814" y="1561990"/>
            <a:ext cx="448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diritto 94"/>
          <p:cNvCxnSpPr/>
          <p:nvPr/>
        </p:nvCxnSpPr>
        <p:spPr>
          <a:xfrm>
            <a:off x="3546696" y="1355256"/>
            <a:ext cx="448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diritto 95"/>
          <p:cNvCxnSpPr/>
          <p:nvPr/>
        </p:nvCxnSpPr>
        <p:spPr>
          <a:xfrm>
            <a:off x="5629934" y="1561990"/>
            <a:ext cx="448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ttore diritto 96"/>
          <p:cNvCxnSpPr/>
          <p:nvPr/>
        </p:nvCxnSpPr>
        <p:spPr>
          <a:xfrm>
            <a:off x="3232100" y="1550781"/>
            <a:ext cx="769746" cy="785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57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6D2470-F772-4342-93AC-EBFFEB40D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7" y="629947"/>
            <a:ext cx="5915025" cy="7735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eFigure1: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datapoints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showing OCT-derived metrics differences according to age, clinical and radiological activity</a:t>
            </a:r>
            <a:endParaRPr lang="it-I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pRNFL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: peripapillary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retinal nerve fiber layer; GCIPL: ganglion cell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layer+inner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plexiform layer; INL: inner nuclear layer; HC: healthy controls; &lt; 51 years: P-MS patients aged &lt; 51 years; &gt; 51 years: P-MS patients aged &gt; 51 years; clinical activity: P-MS patients with evidence of clinical activity (presence of at least one of: a) occurrence of relapses b) evidence of disease progression defined as 1 EDSS point increase or 0.5 if baseline EDSS&gt;=5.5) in the previous 12-moths; no clinical activity: P-MS patients without evidence of clinical activity (presence of at least one of: a) occurrence of relapses b) evidence of disease progression defined as 1 EDSS point increase or 0.5 if baseline EDSS&gt;=5.5) in the previous 12-moths; MRI activity: patients with MRI activity (evidence of new T2 and/or gadolinium enhancing lesions) in the previous 12-moths; no MRI activity: patients without MRI activity (evidence of new T2 and/or gadolinium enhancing lesions) in the previous 12-moths</a:t>
            </a:r>
            <a:endParaRPr lang="it-I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6157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344</Words>
  <Application>Microsoft Macintosh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eFigure1: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eFigure1: INL thickness according to age, clinical and MRI activity</dc:title>
  <dc:creator>Utente Windows</dc:creator>
  <cp:lastModifiedBy>Maria Cellerino</cp:lastModifiedBy>
  <cp:revision>19</cp:revision>
  <cp:lastPrinted>2019-05-10T17:01:49Z</cp:lastPrinted>
  <dcterms:created xsi:type="dcterms:W3CDTF">2019-05-02T09:37:36Z</dcterms:created>
  <dcterms:modified xsi:type="dcterms:W3CDTF">2019-06-13T14:05:18Z</dcterms:modified>
</cp:coreProperties>
</file>