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3"/>
    <p:restoredTop sz="65146"/>
  </p:normalViewPr>
  <p:slideViewPr>
    <p:cSldViewPr>
      <p:cViewPr varScale="1">
        <p:scale>
          <a:sx n="58" d="100"/>
          <a:sy n="58" d="100"/>
        </p:scale>
        <p:origin x="25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0C216-D129-6247-A759-FDEA6B76E03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EF8B-D2CE-2942-A796-A8B84EC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MRI brain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 of the brain demonstrating diffuse atrophy (A) and bilateral and symmetrical T2/FLAIR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hyperintense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 intensity in the thalami</a:t>
            </a:r>
            <a:r>
              <a:rPr lang="en-US" dirty="0">
                <a:effectLst/>
              </a:rPr>
              <a:t> (B). Prior MRI imaging at the age of 1 and 5 months were unremarkable.</a:t>
            </a:r>
            <a:r>
              <a:rPr lang="en-US" baseline="0" dirty="0">
                <a:effectLst/>
              </a:rPr>
              <a:t> MR spectroscopy at the age of 5 months and 3 years was unremarkable.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EF8B-D2CE-2942-A796-A8B84EC3B0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7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Barcia G, Fleming MR,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Deligniere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et al. De novo gain-of-function KCNT1 channel mutations cause malignant migrating partial seizures of infancy. Nat Genet 2012;44:1255-1259.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Vanderver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Simons 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et al. Whole exome sequencing in patients with white matter abnormalities. Ann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2016;79:1031-1037.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EF8B-D2CE-2942-A796-A8B84EC3B0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9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99815" y="211454"/>
            <a:ext cx="1944370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15" dirty="0"/>
              <a:t>First </a:t>
            </a:r>
            <a:r>
              <a:rPr dirty="0"/>
              <a:t>author </a:t>
            </a:r>
            <a:r>
              <a:rPr spc="-10" dirty="0"/>
              <a:t>last </a:t>
            </a:r>
            <a:r>
              <a:rPr spc="-5" dirty="0"/>
              <a:t>name </a:t>
            </a:r>
            <a:r>
              <a:rPr dirty="0"/>
              <a:t>et</a:t>
            </a:r>
            <a:r>
              <a:rPr spc="-114" dirty="0"/>
              <a:t> </a:t>
            </a:r>
            <a:r>
              <a:rPr dirty="0"/>
              <a:t>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19800" y="5867400"/>
            <a:ext cx="2880359" cy="71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15" dirty="0"/>
              <a:t>First </a:t>
            </a:r>
            <a:r>
              <a:rPr dirty="0"/>
              <a:t>author </a:t>
            </a:r>
            <a:r>
              <a:rPr spc="-10" dirty="0"/>
              <a:t>last </a:t>
            </a:r>
            <a:r>
              <a:rPr spc="-5" dirty="0"/>
              <a:t>name </a:t>
            </a:r>
            <a:r>
              <a:rPr dirty="0"/>
              <a:t>et</a:t>
            </a:r>
            <a:r>
              <a:rPr spc="-114" dirty="0"/>
              <a:t> </a:t>
            </a:r>
            <a:r>
              <a:rPr dirty="0"/>
              <a:t>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15" dirty="0"/>
              <a:t>First </a:t>
            </a:r>
            <a:r>
              <a:rPr dirty="0"/>
              <a:t>author </a:t>
            </a:r>
            <a:r>
              <a:rPr spc="-10" dirty="0"/>
              <a:t>last </a:t>
            </a:r>
            <a:r>
              <a:rPr spc="-5" dirty="0"/>
              <a:t>name </a:t>
            </a:r>
            <a:r>
              <a:rPr dirty="0"/>
              <a:t>et</a:t>
            </a:r>
            <a:r>
              <a:rPr spc="-114" dirty="0"/>
              <a:t> </a:t>
            </a:r>
            <a:r>
              <a:rPr dirty="0"/>
              <a:t>a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15" dirty="0"/>
              <a:t>First </a:t>
            </a:r>
            <a:r>
              <a:rPr dirty="0"/>
              <a:t>author </a:t>
            </a:r>
            <a:r>
              <a:rPr spc="-10" dirty="0"/>
              <a:t>last </a:t>
            </a:r>
            <a:r>
              <a:rPr spc="-5" dirty="0"/>
              <a:t>name </a:t>
            </a:r>
            <a:r>
              <a:rPr dirty="0"/>
              <a:t>et</a:t>
            </a:r>
            <a:r>
              <a:rPr spc="-114" dirty="0"/>
              <a:t> </a:t>
            </a:r>
            <a:r>
              <a:rPr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15" dirty="0"/>
              <a:t>First </a:t>
            </a:r>
            <a:r>
              <a:rPr dirty="0"/>
              <a:t>author </a:t>
            </a:r>
            <a:r>
              <a:rPr spc="-10" dirty="0"/>
              <a:t>last </a:t>
            </a:r>
            <a:r>
              <a:rPr spc="-5" dirty="0"/>
              <a:t>name </a:t>
            </a:r>
            <a:r>
              <a:rPr dirty="0"/>
              <a:t>et</a:t>
            </a:r>
            <a:r>
              <a:rPr spc="-114" dirty="0"/>
              <a:t> </a:t>
            </a:r>
            <a:r>
              <a:rPr dirty="0"/>
              <a:t>a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6045" y="433323"/>
            <a:ext cx="6991908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1294" y="2601086"/>
            <a:ext cx="5201411" cy="1885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5900" y="6410569"/>
            <a:ext cx="231457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76905" y="6263132"/>
            <a:ext cx="32639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15" dirty="0"/>
              <a:t>First </a:t>
            </a:r>
            <a:r>
              <a:rPr dirty="0"/>
              <a:t>author </a:t>
            </a:r>
            <a:r>
              <a:rPr spc="-10" dirty="0"/>
              <a:t>last </a:t>
            </a:r>
            <a:r>
              <a:rPr spc="-5" dirty="0"/>
              <a:t>name </a:t>
            </a:r>
            <a:r>
              <a:rPr dirty="0"/>
              <a:t>et</a:t>
            </a:r>
            <a:r>
              <a:rPr spc="-114" dirty="0"/>
              <a:t> </a:t>
            </a:r>
            <a:r>
              <a:rPr dirty="0"/>
              <a:t>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6045" y="433323"/>
            <a:ext cx="6991908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pc="-15" dirty="0"/>
              <a:t>A 6 YEAR-OLD GIRL WITH BRAIN ATROPHY</a:t>
            </a:r>
            <a:endParaRPr spc="-1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pc="-50" dirty="0"/>
              <a:t>Teaching</a:t>
            </a:r>
            <a:r>
              <a:rPr spc="-75" dirty="0"/>
              <a:t> </a:t>
            </a:r>
            <a:r>
              <a:rPr spc="-5" dirty="0"/>
              <a:t>Neuro</a:t>
            </a:r>
            <a:r>
              <a:rPr i="1" spc="-5" dirty="0">
                <a:latin typeface="Calibri"/>
                <a:cs typeface="Calibri"/>
              </a:rPr>
              <a:t>Images</a:t>
            </a:r>
          </a:p>
          <a:p>
            <a:pPr marL="2540" algn="ctr">
              <a:lnSpc>
                <a:spcPct val="100000"/>
              </a:lnSpc>
              <a:spcBef>
                <a:spcPts val="850"/>
              </a:spcBef>
            </a:pPr>
            <a:r>
              <a:rPr sz="3200" i="1" dirty="0">
                <a:latin typeface="Calibri"/>
                <a:cs typeface="Calibri"/>
              </a:rPr>
              <a:t>Neurology</a:t>
            </a:r>
            <a:endParaRPr sz="32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765"/>
              </a:spcBef>
            </a:pPr>
            <a:r>
              <a:rPr sz="3200" spc="-15" dirty="0"/>
              <a:t>Resident </a:t>
            </a:r>
            <a:r>
              <a:rPr sz="3200" dirty="0"/>
              <a:t>and </a:t>
            </a:r>
            <a:r>
              <a:rPr sz="3200" spc="-10" dirty="0"/>
              <a:t>Fellow</a:t>
            </a:r>
            <a:r>
              <a:rPr sz="3200" spc="-35" dirty="0"/>
              <a:t> </a:t>
            </a:r>
            <a:r>
              <a:rPr sz="3200" spc="-5" dirty="0"/>
              <a:t>Section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pc="-20" dirty="0"/>
              <a:t>Vignette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8005"/>
            <a:ext cx="807466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dirty="0"/>
              <a:t>A 6 year-old girl with an unknown neurodegenerative disorder was admitted for a cluster of seizures. 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dirty="0"/>
              <a:t>MRI of the brain showed diffuse atrophy and bilateral and symmetrical T2/FLAIR </a:t>
            </a:r>
            <a:r>
              <a:rPr lang="en-US" sz="2800" dirty="0" err="1"/>
              <a:t>hyperintense</a:t>
            </a:r>
            <a:r>
              <a:rPr lang="en-US" sz="2800" dirty="0"/>
              <a:t> signal intensity in the thalami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dirty="0"/>
              <a:t>This was considered suggestive of metabolic derangement, medications, viral infection, or secondary to her recent seizures. 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dirty="0"/>
              <a:t>Given her history of progressive impairments, a mitochondrial or metabolic condition was suspected.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5867400"/>
            <a:ext cx="2880359" cy="71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2676905" y="6263132"/>
            <a:ext cx="3263900" cy="31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en-US" spc="-15" dirty="0"/>
              <a:t>Helbig and </a:t>
            </a:r>
            <a:r>
              <a:rPr lang="en-US" spc="-15" dirty="0" err="1"/>
              <a:t>Adang</a:t>
            </a:r>
            <a:r>
              <a:rPr lang="en-US" spc="-15" dirty="0"/>
              <a:t>, 2007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8054" y="5867400"/>
            <a:ext cx="2972435" cy="7194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800" y="5867400"/>
            <a:ext cx="2880359" cy="719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dirty="0"/>
              <a:t>Imaging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9" name="object 6"/>
          <p:cNvSpPr txBox="1">
            <a:spLocks noGrp="1"/>
          </p:cNvSpPr>
          <p:nvPr>
            <p:ph type="dt" sz="half" idx="6"/>
          </p:nvPr>
        </p:nvSpPr>
        <p:spPr>
          <a:xfrm>
            <a:off x="2676905" y="6263132"/>
            <a:ext cx="3263900" cy="31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en-US" spc="-15" dirty="0"/>
              <a:t>Helbig and </a:t>
            </a:r>
            <a:r>
              <a:rPr lang="en-US" spc="-15" dirty="0" err="1"/>
              <a:t>Adang</a:t>
            </a:r>
            <a:r>
              <a:rPr lang="en-US" spc="-15" dirty="0"/>
              <a:t>, 2007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7"/>
          <a:stretch/>
        </p:blipFill>
        <p:spPr>
          <a:xfrm>
            <a:off x="190500" y="920280"/>
            <a:ext cx="7962900" cy="51449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84607"/>
            <a:ext cx="8458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AU" sz="3600" b="1" dirty="0"/>
              <a:t>A 6 year-old girl with brain atrophy</a:t>
            </a:r>
            <a:endParaRPr lang="en-AU"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42900" y="1065959"/>
            <a:ext cx="853440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AU" sz="2400" dirty="0"/>
              <a:t>At the age of 12 years, the patient was found to have a de novo </a:t>
            </a:r>
            <a:r>
              <a:rPr lang="en-AU" sz="2400" i="1" dirty="0"/>
              <a:t>KCNT1</a:t>
            </a:r>
            <a:r>
              <a:rPr lang="en-AU" sz="2400" dirty="0"/>
              <a:t> pathogenic variant. </a:t>
            </a:r>
            <a:r>
              <a:rPr lang="en-AU" sz="2400" i="1" dirty="0"/>
              <a:t>KCNT1</a:t>
            </a:r>
            <a:r>
              <a:rPr lang="en-AU" sz="2400" dirty="0"/>
              <a:t>, a gene encoding for a potassium channel subunit, is the cause of a broad range of epileptic encephalopathies, most notably Malignant Migrating Focal Seizures of Infancy </a:t>
            </a:r>
            <a:r>
              <a:rPr lang="en-AU" sz="2400" baseline="30000" dirty="0"/>
              <a:t>1</a:t>
            </a:r>
            <a:r>
              <a:rPr lang="en-AU" sz="2400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AU" sz="2400" dirty="0"/>
              <a:t>Genetic epilepsies may present with clinical features suggesting neurodegenerative or </a:t>
            </a:r>
            <a:r>
              <a:rPr lang="en-AU" sz="2400" dirty="0" err="1"/>
              <a:t>neurometabolic</a:t>
            </a:r>
            <a:r>
              <a:rPr lang="en-AU" sz="2400" dirty="0"/>
              <a:t> disorders or </a:t>
            </a:r>
            <a:r>
              <a:rPr lang="en-AU" sz="2400" dirty="0" err="1"/>
              <a:t>leukodystrophies</a:t>
            </a:r>
            <a:r>
              <a:rPr lang="en-AU" sz="2400" dirty="0"/>
              <a:t> </a:t>
            </a:r>
            <a:r>
              <a:rPr lang="en-AU" sz="2400" baseline="30000" dirty="0"/>
              <a:t>2</a:t>
            </a:r>
            <a:r>
              <a:rPr lang="en-AU" sz="2400" dirty="0"/>
              <a:t>. Albeit rare, genetic epilepsies due to de novo mutations are significantly more common by probably more than an order of magnitude and atypical presentations of more common </a:t>
            </a:r>
            <a:r>
              <a:rPr lang="en-AU" sz="2400" dirty="0" err="1"/>
              <a:t>channelopathies</a:t>
            </a:r>
            <a:r>
              <a:rPr lang="en-AU" sz="2400" dirty="0"/>
              <a:t> may be on the differential for unsolved neurodegenerative disorders with an atypical pattern.</a:t>
            </a:r>
          </a:p>
          <a:p>
            <a:pPr marL="342900" indent="-342900">
              <a:buFont typeface="Arial"/>
              <a:buChar char="•"/>
            </a:pPr>
            <a:endParaRPr lang="en-AU"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5928054" y="5867400"/>
            <a:ext cx="2972435" cy="7194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5867400"/>
            <a:ext cx="2880359" cy="719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2013 American Academy of</a:t>
            </a:r>
            <a:r>
              <a:rPr spc="-65" dirty="0"/>
              <a:t> </a:t>
            </a:r>
            <a:r>
              <a:rPr spc="-5" dirty="0"/>
              <a:t>Neurology</a:t>
            </a:r>
          </a:p>
        </p:txBody>
      </p:sp>
      <p:sp>
        <p:nvSpPr>
          <p:cNvPr id="8" name="object 6"/>
          <p:cNvSpPr txBox="1">
            <a:spLocks noGrp="1"/>
          </p:cNvSpPr>
          <p:nvPr>
            <p:ph type="dt" sz="half" idx="6"/>
          </p:nvPr>
        </p:nvSpPr>
        <p:spPr>
          <a:xfrm>
            <a:off x="2676905" y="6263132"/>
            <a:ext cx="3263900" cy="31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en-US" spc="-15" dirty="0"/>
              <a:t>Helbig and </a:t>
            </a:r>
            <a:r>
              <a:rPr lang="en-US" spc="-15" dirty="0" err="1"/>
              <a:t>Adang</a:t>
            </a:r>
            <a:r>
              <a:rPr lang="en-US" spc="-15" dirty="0"/>
              <a:t>, 2007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308</Words>
  <Application>Microsoft Office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A 6 YEAR-OLD GIRL WITH BRAIN ATROPHY</vt:lpstr>
      <vt:lpstr>Vignette</vt:lpstr>
      <vt:lpstr>Imaging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Glover, Robert MD</dc:creator>
  <cp:lastModifiedBy>Robert Witherow</cp:lastModifiedBy>
  <cp:revision>9</cp:revision>
  <dcterms:created xsi:type="dcterms:W3CDTF">2017-02-11T11:26:23Z</dcterms:created>
  <dcterms:modified xsi:type="dcterms:W3CDTF">2017-11-29T19:28:26Z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2017-02-11T00:00:00Z</vt:filetime>
  </property>
</Properties>
</file>