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5" r:id="rId5"/>
  </p:sldIdLst>
  <p:sldSz cx="9144000" cy="6858000" type="screen4x3"/>
  <p:notesSz cx="6858000" cy="9144000"/>
  <p:custDataLst>
    <p:tags r:id="rId7"/>
  </p:custDataLst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73" autoAdjust="0"/>
  </p:normalViewPr>
  <p:slideViewPr>
    <p:cSldViewPr snapToGrid="0" snapToObjects="1">
      <p:cViewPr>
        <p:scale>
          <a:sx n="64" d="100"/>
          <a:sy n="64" d="100"/>
        </p:scale>
        <p:origin x="-137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9810C-5335-9A4F-A87D-49B395EA6021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4A423-876F-B546-827B-BE2F378D44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96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5EB-B7B0-499C-80A9-9C37B12A03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7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legend :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primary gaze, the right eye was exotropic and exhibited a vertical pendular purely monocular nystagmus with a frequency of 1Hz and an amplitude of 8 to 10°. Despite the divergent strabismus, there was no limitation in eye movements, during which the nystagmus drastically dampened, but recovered immediately upon cessation.</a:t>
            </a:r>
          </a:p>
          <a:p>
            <a:r>
              <a:rPr lang="fr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fr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obvious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monocular</a:t>
            </a:r>
            <a:r>
              <a:rPr lang="fr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vertical </a:t>
            </a:r>
            <a:r>
              <a:rPr lang="fr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pendular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nystagmus, the patient </a:t>
            </a:r>
            <a:r>
              <a:rPr lang="fr-C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fr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fr-CH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complain</a:t>
            </a:r>
            <a:r>
              <a:rPr lang="fr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vertical </a:t>
            </a:r>
            <a:r>
              <a:rPr lang="fr-CH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oscillopsia</a:t>
            </a:r>
            <a:r>
              <a:rPr lang="fr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due to the </a:t>
            </a:r>
            <a:r>
              <a:rPr lang="fr-CH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markedly</a:t>
            </a:r>
            <a:r>
              <a:rPr lang="fr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</a:t>
            </a:r>
            <a:r>
              <a:rPr lang="fr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</a:t>
            </a:r>
            <a:r>
              <a:rPr lang="fr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H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acuity</a:t>
            </a:r>
            <a:r>
              <a:rPr lang="fr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CH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</a:t>
            </a:r>
            <a:r>
              <a:rPr lang="fr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right </a:t>
            </a:r>
            <a:r>
              <a:rPr lang="fr-CH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fr-CH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5EB-B7B0-499C-80A9-9C37B12A0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/>
              <a:t>References:</a:t>
            </a:r>
          </a:p>
          <a:p>
            <a:endParaRPr lang="en-US" b="1" u="sng" baseline="0" dirty="0"/>
          </a:p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Yee RD, Jelks GW, Baloh RW, et al. Uniocular nystagmus in monocular visual loss. Ophthalmology 1979; 86:511-522.</a:t>
            </a:r>
            <a:r>
              <a:rPr lang="en-US" dirty="0" smtClean="0">
                <a:effectLst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 </a:t>
            </a:r>
            <a:r>
              <a:rPr lang="fr-C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Leigh RJ, Thurston SE, Tomsak RL, et al. Effect of monocular visual loss upon stability of gaze. Invest Ophthalmol Vis Sci 1989 ; 30:288-292.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5EB-B7B0-499C-80A9-9C37B12A0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4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7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27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06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28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06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14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43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26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21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14AB0-41B3-B449-A9C8-52D6A1402B98}" type="datetimeFigureOut">
              <a:rPr lang="fr-FR" smtClean="0"/>
              <a:t>06/10/2017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4E9C-4D4C-C84C-9B42-7CC292883F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6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609060" cy="1470025"/>
          </a:xfrm>
        </p:spPr>
        <p:txBody>
          <a:bodyPr>
            <a:normAutofit fontScale="90000"/>
          </a:bodyPr>
          <a:lstStyle/>
          <a:p>
            <a:r>
              <a:rPr lang="fr-CH" sz="4000" b="1" dirty="0" smtClean="0"/>
              <a:t>A 38-year old man with </a:t>
            </a:r>
            <a:r>
              <a:rPr lang="en-US" sz="4000" b="1" dirty="0" smtClean="0"/>
              <a:t>asymptomatic monocular </a:t>
            </a:r>
            <a:r>
              <a:rPr lang="en-US" sz="4000" b="1" dirty="0" err="1" smtClean="0"/>
              <a:t>nystagmus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Teaching </a:t>
            </a:r>
            <a:r>
              <a:rPr lang="en-US" dirty="0" err="1">
                <a:solidFill>
                  <a:schemeClr val="tx1"/>
                </a:solidFill>
              </a:rPr>
              <a:t>Neuro</a:t>
            </a:r>
            <a:r>
              <a:rPr lang="en-US" i="1" dirty="0" err="1">
                <a:solidFill>
                  <a:schemeClr val="tx1"/>
                </a:solidFill>
              </a:rPr>
              <a:t>Images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sz="2800" i="1" dirty="0">
                <a:solidFill>
                  <a:schemeClr val="tx1"/>
                </a:solidFill>
              </a:rPr>
              <a:t>Neurology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</a:p>
          <a:p>
            <a:r>
              <a:rPr lang="en-US" sz="2600" dirty="0">
                <a:solidFill>
                  <a:schemeClr val="tx1"/>
                </a:solidFill>
              </a:rPr>
              <a:t>Resident and Fellow Section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>
                <a:solidFill>
                  <a:schemeClr val="tx1"/>
                </a:solidFill>
                <a:latin typeface="Arial" charset="0"/>
              </a:rPr>
              <a:t>© 2016 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American Academy of Neurology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83283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9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Vignette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5249"/>
          </a:xfrm>
        </p:spPr>
        <p:txBody>
          <a:bodyPr>
            <a:normAutofit lnSpcReduction="10000"/>
          </a:bodyPr>
          <a:lstStyle/>
          <a:p>
            <a:r>
              <a:rPr lang="fr-CH" dirty="0" err="1"/>
              <a:t>C</a:t>
            </a:r>
            <a:r>
              <a:rPr lang="fr-CH" dirty="0" err="1" smtClean="0"/>
              <a:t>omplaining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of </a:t>
            </a:r>
            <a:r>
              <a:rPr lang="fr-CH" dirty="0"/>
              <a:t>poor vision in his right eye for six </a:t>
            </a:r>
            <a:r>
              <a:rPr lang="fr-CH" dirty="0" smtClean="0"/>
              <a:t>years.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de-CH" dirty="0" err="1"/>
              <a:t>Right</a:t>
            </a:r>
            <a:r>
              <a:rPr lang="de-CH" dirty="0"/>
              <a:t> </a:t>
            </a:r>
            <a:r>
              <a:rPr lang="de-CH" dirty="0" err="1"/>
              <a:t>visual</a:t>
            </a:r>
            <a:r>
              <a:rPr lang="de-CH" dirty="0"/>
              <a:t> </a:t>
            </a:r>
            <a:r>
              <a:rPr lang="de-CH" dirty="0" err="1"/>
              <a:t>acuity</a:t>
            </a:r>
            <a:r>
              <a:rPr lang="de-CH" dirty="0"/>
              <a:t> was 20/200 due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traumatic</a:t>
            </a:r>
            <a:r>
              <a:rPr lang="de-CH" dirty="0"/>
              <a:t> </a:t>
            </a:r>
            <a:r>
              <a:rPr lang="de-CH" dirty="0" err="1" smtClean="0"/>
              <a:t>aphakia</a:t>
            </a:r>
            <a:r>
              <a:rPr lang="de-CH" dirty="0" smtClean="0"/>
              <a:t> (</a:t>
            </a:r>
            <a:r>
              <a:rPr lang="de-CH" dirty="0" err="1" smtClean="0"/>
              <a:t>cataract</a:t>
            </a:r>
            <a:r>
              <a:rPr lang="de-CH" dirty="0" smtClean="0"/>
              <a:t> </a:t>
            </a:r>
            <a:r>
              <a:rPr lang="de-CH" dirty="0" err="1" smtClean="0"/>
              <a:t>extraction</a:t>
            </a:r>
            <a:r>
              <a:rPr lang="de-CH" dirty="0" smtClean="0"/>
              <a:t> </a:t>
            </a:r>
            <a:r>
              <a:rPr lang="de-CH" dirty="0" err="1" smtClean="0"/>
              <a:t>without</a:t>
            </a:r>
            <a:r>
              <a:rPr lang="de-CH" dirty="0" smtClean="0"/>
              <a:t> </a:t>
            </a:r>
            <a:r>
              <a:rPr lang="de-CH" dirty="0" err="1" smtClean="0"/>
              <a:t>intraocular</a:t>
            </a:r>
            <a:r>
              <a:rPr lang="de-CH" dirty="0" smtClean="0"/>
              <a:t> </a:t>
            </a:r>
            <a:r>
              <a:rPr lang="de-CH" dirty="0" err="1" smtClean="0"/>
              <a:t>lens</a:t>
            </a:r>
            <a:r>
              <a:rPr lang="de-CH" dirty="0" smtClean="0"/>
              <a:t>) </a:t>
            </a:r>
            <a:r>
              <a:rPr lang="de-CH" dirty="0"/>
              <a:t>and 20/20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left</a:t>
            </a:r>
            <a:r>
              <a:rPr lang="de-CH" dirty="0"/>
              <a:t> </a:t>
            </a:r>
            <a:r>
              <a:rPr lang="de-CH" dirty="0" err="1"/>
              <a:t>eye</a:t>
            </a:r>
            <a:r>
              <a:rPr lang="de-CH" dirty="0" smtClean="0"/>
              <a:t>.</a:t>
            </a:r>
          </a:p>
          <a:p>
            <a:r>
              <a:rPr lang="fr-CH" dirty="0" smtClean="0"/>
              <a:t>An </a:t>
            </a:r>
            <a:r>
              <a:rPr lang="fr-CH" dirty="0"/>
              <a:t>asymptomatic coarse, low frequency, pendular, vertical nystagmus was </a:t>
            </a:r>
            <a:r>
              <a:rPr lang="fr-CH" dirty="0" err="1"/>
              <a:t>manifest</a:t>
            </a:r>
            <a:r>
              <a:rPr lang="fr-CH" dirty="0"/>
              <a:t> </a:t>
            </a:r>
            <a:r>
              <a:rPr lang="fr-CH" dirty="0" smtClean="0"/>
              <a:t>of </a:t>
            </a:r>
            <a:r>
              <a:rPr lang="fr-CH" dirty="0"/>
              <a:t>the right eye </a:t>
            </a:r>
            <a:r>
              <a:rPr lang="fr-CH" dirty="0" smtClean="0"/>
              <a:t>only.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>
                <a:solidFill>
                  <a:schemeClr val="tx1"/>
                </a:solidFill>
                <a:latin typeface="Arial" charset="0"/>
              </a:rPr>
              <a:t>© 2016 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American Academy of Neurology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88831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7071444" y="6194141"/>
            <a:ext cx="183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Nguyen, et 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6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89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599" y="6409386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>
                <a:solidFill>
                  <a:schemeClr val="tx1"/>
                </a:solidFill>
                <a:latin typeface="Arial" charset="0"/>
              </a:rPr>
              <a:t>© 2016 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American Academy of Neurology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88831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7071444" y="6194141"/>
            <a:ext cx="183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Nguyen, et al</a:t>
            </a:r>
            <a:endParaRPr lang="en-US" sz="2400" dirty="0"/>
          </a:p>
        </p:txBody>
      </p:sp>
      <p:pic>
        <p:nvPicPr>
          <p:cNvPr id="3" name="HBP_revise(3)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2725" r="12556" b="7884"/>
          <a:stretch/>
        </p:blipFill>
        <p:spPr>
          <a:xfrm>
            <a:off x="1333948" y="1114423"/>
            <a:ext cx="6490589" cy="450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18" y="274638"/>
            <a:ext cx="85709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Heimann-Bielschowsky</a:t>
            </a:r>
            <a:r>
              <a:rPr lang="en-US" dirty="0"/>
              <a:t> </a:t>
            </a:r>
            <a:r>
              <a:rPr lang="en-US" dirty="0" smtClean="0"/>
              <a:t>phenomenon (HBP): a harmless monocular </a:t>
            </a:r>
            <a:r>
              <a:rPr lang="en-US" dirty="0" err="1" smtClean="0"/>
              <a:t>nystagmus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220"/>
            <a:ext cx="8229600" cy="3953871"/>
          </a:xfrm>
        </p:spPr>
        <p:txBody>
          <a:bodyPr>
            <a:normAutofit/>
          </a:bodyPr>
          <a:lstStyle/>
          <a:p>
            <a:r>
              <a:rPr lang="fr-CH" sz="2800" dirty="0" smtClean="0"/>
              <a:t>HBP </a:t>
            </a:r>
            <a:r>
              <a:rPr lang="fr-CH" sz="2800" dirty="0"/>
              <a:t>is an asymptomatic monocular slow, pendular, mostly vertical nystagmus which can develop years after uniocular severe visual loss</a:t>
            </a:r>
            <a:r>
              <a:rPr lang="fr-CH" sz="2800" baseline="30000" dirty="0"/>
              <a:t>1</a:t>
            </a:r>
            <a:r>
              <a:rPr lang="fr-CH" sz="2800" dirty="0"/>
              <a:t>. </a:t>
            </a:r>
            <a:r>
              <a:rPr lang="en-US" sz="2800" dirty="0" smtClean="0">
                <a:effectLst/>
              </a:rPr>
              <a:t> </a:t>
            </a:r>
          </a:p>
          <a:p>
            <a:r>
              <a:rPr lang="fr-CH" sz="2800" dirty="0"/>
              <a:t>The pathogenesis of HBP is debated, but vertical fusion disruption due to monocular visual loss is hypothesized</a:t>
            </a:r>
            <a:r>
              <a:rPr lang="fr-CH" sz="2800" baseline="30000" dirty="0"/>
              <a:t>2</a:t>
            </a:r>
            <a:r>
              <a:rPr lang="fr-CH" sz="2800" dirty="0"/>
              <a:t>. </a:t>
            </a:r>
            <a:endParaRPr lang="fr-CH" sz="2800" dirty="0" smtClean="0"/>
          </a:p>
          <a:p>
            <a:r>
              <a:rPr lang="fr-CH" sz="2800" dirty="0" smtClean="0"/>
              <a:t>Recognizing </a:t>
            </a:r>
            <a:r>
              <a:rPr lang="fr-CH" sz="2800" dirty="0"/>
              <a:t>HBP should prevent  unnecessary investigations or treatments. </a:t>
            </a:r>
            <a:endParaRPr lang="en-US" sz="28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>
                <a:solidFill>
                  <a:schemeClr val="tx1"/>
                </a:solidFill>
                <a:latin typeface="Arial" charset="0"/>
              </a:rPr>
              <a:t>© 2016 </a:t>
            </a:r>
            <a:r>
              <a:rPr lang="en-GB" sz="1000" dirty="0">
                <a:solidFill>
                  <a:schemeClr val="tx1"/>
                </a:solidFill>
                <a:latin typeface="Arial" charset="0"/>
              </a:rPr>
              <a:t>American Academy of Neurology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88831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7071444" y="6194141"/>
            <a:ext cx="183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Nguyen, et 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87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4"/>
  <p:tag name="TPOS" val="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228</Words>
  <Application>Microsoft Office PowerPoint</Application>
  <PresentationFormat>Affichage à l'écran (4:3)</PresentationFormat>
  <Paragraphs>30</Paragraphs>
  <Slides>4</Slides>
  <Notes>3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A 38-year old man with asymptomatic monocular nystagmus</vt:lpstr>
      <vt:lpstr>Vignette</vt:lpstr>
      <vt:lpstr>Video</vt:lpstr>
      <vt:lpstr>The Heimann-Bielschowsky phenomenon (HBP): a harmless monocular nystagmus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39 year old woman with  intractable headache</dc:title>
  <dc:creator>Audrey</dc:creator>
  <cp:lastModifiedBy>borruatf</cp:lastModifiedBy>
  <cp:revision>12</cp:revision>
  <dcterms:created xsi:type="dcterms:W3CDTF">2017-10-05T20:08:21Z</dcterms:created>
  <dcterms:modified xsi:type="dcterms:W3CDTF">2017-10-06T14:50:28Z</dcterms:modified>
</cp:coreProperties>
</file>