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6"/>
  </p:notesMasterIdLst>
  <p:sldIdLst>
    <p:sldId id="256" r:id="rId2"/>
    <p:sldId id="258" r:id="rId3"/>
    <p:sldId id="259" r:id="rId4"/>
    <p:sldId id="257" r:id="rId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8" autoAdjust="0"/>
    <p:restoredTop sz="68960" autoAdjust="0"/>
  </p:normalViewPr>
  <p:slideViewPr>
    <p:cSldViewPr snapToGrid="0" snapToObjects="1">
      <p:cViewPr varScale="1">
        <p:scale>
          <a:sx n="57" d="100"/>
          <a:sy n="57" d="100"/>
        </p:scale>
        <p:origin x="1776"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01FE86F-7130-6F47-97B4-8D13DA9CBD96}" type="datetimeFigureOut">
              <a:rPr lang="en-US" smtClean="0"/>
              <a:t>4/10/2019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FFBF761-6C84-CC4F-B932-BCD34ED27131}" type="slidenum">
              <a:rPr lang="en-US" smtClean="0"/>
              <a:t>‹#›</a:t>
            </a:fld>
            <a:endParaRPr lang="en-US"/>
          </a:p>
        </p:txBody>
      </p:sp>
    </p:spTree>
    <p:extLst>
      <p:ext uri="{BB962C8B-B14F-4D97-AF65-F5344CB8AC3E}">
        <p14:creationId xmlns:p14="http://schemas.microsoft.com/office/powerpoint/2010/main" val="1988326134"/>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a:t>Figure 1. Two consecutive EEG pages in bilateral longitudinal (double banana) montage.</a:t>
            </a:r>
            <a:endParaRPr lang="en-US" sz="1200" kern="1200" dirty="0">
              <a:solidFill>
                <a:schemeClr val="tx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a:lnSpc>
                <a:spcPct val="200000"/>
              </a:lnSpc>
              <a:spcBef>
                <a:spcPts val="0"/>
              </a:spcBef>
              <a:spcAft>
                <a:spcPts val="0"/>
              </a:spcAft>
            </a:pPr>
            <a:r>
              <a:rPr lang="en-US" sz="1200" dirty="0">
                <a:effectLst/>
                <a:latin typeface="Arial" panose="020B0604020202020204" pitchFamily="34" charset="0"/>
                <a:ea typeface="Calibri" panose="020F0502020204030204" pitchFamily="34" charset="0"/>
                <a:cs typeface="Times New Roman" panose="02020603050405020304" pitchFamily="18" charset="0"/>
              </a:rPr>
              <a:t>EEG sample with sleep spindles in normal stage N2 sleep. On the contiguous second page a burst of high-amplitude lateral eye movements with concurrent sawtooth waves is followed by rapid eye movements. This SOREMP could be misinterpreted as sharp wave complexes but in the clinical context indicates sleep deprivation.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3FFBF761-6C84-CC4F-B932-BCD34ED27131}" type="slidenum">
              <a:rPr lang="en-US" smtClean="0"/>
              <a:t>3</a:t>
            </a:fld>
            <a:endParaRPr lang="en-US"/>
          </a:p>
        </p:txBody>
      </p:sp>
    </p:spTree>
    <p:extLst>
      <p:ext uri="{BB962C8B-B14F-4D97-AF65-F5344CB8AC3E}">
        <p14:creationId xmlns:p14="http://schemas.microsoft.com/office/powerpoint/2010/main" val="14367478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REFERENCES</a:t>
            </a:r>
          </a:p>
          <a:p>
            <a:r>
              <a:rPr lang="en-US" sz="1200" kern="1200" dirty="0">
                <a:solidFill>
                  <a:schemeClr val="tx1"/>
                </a:solidFill>
                <a:effectLst/>
                <a:latin typeface="+mn-lt"/>
                <a:ea typeface="+mn-ea"/>
                <a:cs typeface="+mn-cs"/>
              </a:rPr>
              <a:t>1. Sing M, Drake CL, Roth T. The Prevalence of multiple sleep-onset REM periods in a population-based sample. Sleep 2006; 29: 890-895. </a:t>
            </a:r>
          </a:p>
          <a:p>
            <a:r>
              <a:rPr lang="en-US" sz="1200" kern="1200" dirty="0">
                <a:solidFill>
                  <a:schemeClr val="tx1"/>
                </a:solidFill>
                <a:effectLst/>
                <a:latin typeface="+mn-lt"/>
                <a:ea typeface="+mn-ea"/>
                <a:cs typeface="+mn-cs"/>
              </a:rPr>
              <a:t>2. Gangadhara S, Pizarro-Otero J, Bozorg A, Benbadis S. The significance of REM sleep on routine EEG. Neurodiagn. J. 2016; 56: 37-40. </a:t>
            </a:r>
          </a:p>
          <a:p>
            <a:endParaRPr lang="en-US" dirty="0"/>
          </a:p>
        </p:txBody>
      </p:sp>
      <p:sp>
        <p:nvSpPr>
          <p:cNvPr id="4" name="Slide Number Placeholder 3"/>
          <p:cNvSpPr>
            <a:spLocks noGrp="1"/>
          </p:cNvSpPr>
          <p:nvPr>
            <p:ph type="sldNum" sz="quarter" idx="10"/>
          </p:nvPr>
        </p:nvSpPr>
        <p:spPr/>
        <p:txBody>
          <a:bodyPr/>
          <a:lstStyle/>
          <a:p>
            <a:fld id="{3FFBF761-6C84-CC4F-B932-BCD34ED27131}" type="slidenum">
              <a:rPr lang="en-US" smtClean="0"/>
              <a:t>4</a:t>
            </a:fld>
            <a:endParaRPr lang="en-US"/>
          </a:p>
        </p:txBody>
      </p:sp>
    </p:spTree>
    <p:extLst>
      <p:ext uri="{BB962C8B-B14F-4D97-AF65-F5344CB8AC3E}">
        <p14:creationId xmlns:p14="http://schemas.microsoft.com/office/powerpoint/2010/main" val="42102539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C0A52E9-7411-E546-80C8-1FB40BFBDBA2}" type="datetimeFigureOut">
              <a:rPr lang="en-US" smtClean="0"/>
              <a:t>4/10/2019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EC0550-2DAB-3E40-8CB8-F3CEA1D2A4AF}" type="slidenum">
              <a:rPr lang="en-US" smtClean="0"/>
              <a:t>‹#›</a:t>
            </a:fld>
            <a:endParaRPr lang="en-US"/>
          </a:p>
        </p:txBody>
      </p:sp>
    </p:spTree>
    <p:extLst>
      <p:ext uri="{BB962C8B-B14F-4D97-AF65-F5344CB8AC3E}">
        <p14:creationId xmlns:p14="http://schemas.microsoft.com/office/powerpoint/2010/main" val="2702090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C0A52E9-7411-E546-80C8-1FB40BFBDBA2}" type="datetimeFigureOut">
              <a:rPr lang="en-US" smtClean="0"/>
              <a:t>4/10/2019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EC0550-2DAB-3E40-8CB8-F3CEA1D2A4AF}" type="slidenum">
              <a:rPr lang="en-US" smtClean="0"/>
              <a:t>‹#›</a:t>
            </a:fld>
            <a:endParaRPr lang="en-US"/>
          </a:p>
        </p:txBody>
      </p:sp>
    </p:spTree>
    <p:extLst>
      <p:ext uri="{BB962C8B-B14F-4D97-AF65-F5344CB8AC3E}">
        <p14:creationId xmlns:p14="http://schemas.microsoft.com/office/powerpoint/2010/main" val="8784720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C0A52E9-7411-E546-80C8-1FB40BFBDBA2}" type="datetimeFigureOut">
              <a:rPr lang="en-US" smtClean="0"/>
              <a:t>4/10/2019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EC0550-2DAB-3E40-8CB8-F3CEA1D2A4AF}" type="slidenum">
              <a:rPr lang="en-US" smtClean="0"/>
              <a:t>‹#›</a:t>
            </a:fld>
            <a:endParaRPr lang="en-US"/>
          </a:p>
        </p:txBody>
      </p:sp>
    </p:spTree>
    <p:extLst>
      <p:ext uri="{BB962C8B-B14F-4D97-AF65-F5344CB8AC3E}">
        <p14:creationId xmlns:p14="http://schemas.microsoft.com/office/powerpoint/2010/main" val="1484594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C0A52E9-7411-E546-80C8-1FB40BFBDBA2}" type="datetimeFigureOut">
              <a:rPr lang="en-US" smtClean="0"/>
              <a:t>4/10/2019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EC0550-2DAB-3E40-8CB8-F3CEA1D2A4AF}" type="slidenum">
              <a:rPr lang="en-US" smtClean="0"/>
              <a:t>‹#›</a:t>
            </a:fld>
            <a:endParaRPr lang="en-US"/>
          </a:p>
        </p:txBody>
      </p:sp>
    </p:spTree>
    <p:extLst>
      <p:ext uri="{BB962C8B-B14F-4D97-AF65-F5344CB8AC3E}">
        <p14:creationId xmlns:p14="http://schemas.microsoft.com/office/powerpoint/2010/main" val="15232249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C0A52E9-7411-E546-80C8-1FB40BFBDBA2}" type="datetimeFigureOut">
              <a:rPr lang="en-US" smtClean="0"/>
              <a:t>4/10/2019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EC0550-2DAB-3E40-8CB8-F3CEA1D2A4AF}" type="slidenum">
              <a:rPr lang="en-US" smtClean="0"/>
              <a:t>‹#›</a:t>
            </a:fld>
            <a:endParaRPr lang="en-US"/>
          </a:p>
        </p:txBody>
      </p:sp>
    </p:spTree>
    <p:extLst>
      <p:ext uri="{BB962C8B-B14F-4D97-AF65-F5344CB8AC3E}">
        <p14:creationId xmlns:p14="http://schemas.microsoft.com/office/powerpoint/2010/main" val="7442333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C0A52E9-7411-E546-80C8-1FB40BFBDBA2}" type="datetimeFigureOut">
              <a:rPr lang="en-US" smtClean="0"/>
              <a:t>4/10/2019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EC0550-2DAB-3E40-8CB8-F3CEA1D2A4AF}" type="slidenum">
              <a:rPr lang="en-US" smtClean="0"/>
              <a:t>‹#›</a:t>
            </a:fld>
            <a:endParaRPr lang="en-US"/>
          </a:p>
        </p:txBody>
      </p:sp>
    </p:spTree>
    <p:extLst>
      <p:ext uri="{BB962C8B-B14F-4D97-AF65-F5344CB8AC3E}">
        <p14:creationId xmlns:p14="http://schemas.microsoft.com/office/powerpoint/2010/main" val="14308914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C0A52E9-7411-E546-80C8-1FB40BFBDBA2}" type="datetimeFigureOut">
              <a:rPr lang="en-US" smtClean="0"/>
              <a:t>4/10/2019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4EC0550-2DAB-3E40-8CB8-F3CEA1D2A4AF}" type="slidenum">
              <a:rPr lang="en-US" smtClean="0"/>
              <a:t>‹#›</a:t>
            </a:fld>
            <a:endParaRPr lang="en-US"/>
          </a:p>
        </p:txBody>
      </p:sp>
    </p:spTree>
    <p:extLst>
      <p:ext uri="{BB962C8B-B14F-4D97-AF65-F5344CB8AC3E}">
        <p14:creationId xmlns:p14="http://schemas.microsoft.com/office/powerpoint/2010/main" val="13789288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C0A52E9-7411-E546-80C8-1FB40BFBDBA2}" type="datetimeFigureOut">
              <a:rPr lang="en-US" smtClean="0"/>
              <a:t>4/10/2019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4EC0550-2DAB-3E40-8CB8-F3CEA1D2A4AF}" type="slidenum">
              <a:rPr lang="en-US" smtClean="0"/>
              <a:t>‹#›</a:t>
            </a:fld>
            <a:endParaRPr lang="en-US"/>
          </a:p>
        </p:txBody>
      </p:sp>
    </p:spTree>
    <p:extLst>
      <p:ext uri="{BB962C8B-B14F-4D97-AF65-F5344CB8AC3E}">
        <p14:creationId xmlns:p14="http://schemas.microsoft.com/office/powerpoint/2010/main" val="31152203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0A52E9-7411-E546-80C8-1FB40BFBDBA2}" type="datetimeFigureOut">
              <a:rPr lang="en-US" smtClean="0"/>
              <a:t>4/10/2019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4EC0550-2DAB-3E40-8CB8-F3CEA1D2A4AF}" type="slidenum">
              <a:rPr lang="en-US" smtClean="0"/>
              <a:t>‹#›</a:t>
            </a:fld>
            <a:endParaRPr lang="en-US"/>
          </a:p>
        </p:txBody>
      </p:sp>
    </p:spTree>
    <p:extLst>
      <p:ext uri="{BB962C8B-B14F-4D97-AF65-F5344CB8AC3E}">
        <p14:creationId xmlns:p14="http://schemas.microsoft.com/office/powerpoint/2010/main" val="18037140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C0A52E9-7411-E546-80C8-1FB40BFBDBA2}" type="datetimeFigureOut">
              <a:rPr lang="en-US" smtClean="0"/>
              <a:t>4/10/2019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EC0550-2DAB-3E40-8CB8-F3CEA1D2A4AF}" type="slidenum">
              <a:rPr lang="en-US" smtClean="0"/>
              <a:t>‹#›</a:t>
            </a:fld>
            <a:endParaRPr lang="en-US"/>
          </a:p>
        </p:txBody>
      </p:sp>
    </p:spTree>
    <p:extLst>
      <p:ext uri="{BB962C8B-B14F-4D97-AF65-F5344CB8AC3E}">
        <p14:creationId xmlns:p14="http://schemas.microsoft.com/office/powerpoint/2010/main" val="1940421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C0A52E9-7411-E546-80C8-1FB40BFBDBA2}" type="datetimeFigureOut">
              <a:rPr lang="en-US" smtClean="0"/>
              <a:t>4/10/2019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EC0550-2DAB-3E40-8CB8-F3CEA1D2A4AF}" type="slidenum">
              <a:rPr lang="en-US" smtClean="0"/>
              <a:t>‹#›</a:t>
            </a:fld>
            <a:endParaRPr lang="en-US"/>
          </a:p>
        </p:txBody>
      </p:sp>
    </p:spTree>
    <p:extLst>
      <p:ext uri="{BB962C8B-B14F-4D97-AF65-F5344CB8AC3E}">
        <p14:creationId xmlns:p14="http://schemas.microsoft.com/office/powerpoint/2010/main" val="27862512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0A52E9-7411-E546-80C8-1FB40BFBDBA2}" type="datetimeFigureOut">
              <a:rPr lang="en-US" smtClean="0"/>
              <a:t>4/10/2019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EC0550-2DAB-3E40-8CB8-F3CEA1D2A4AF}" type="slidenum">
              <a:rPr lang="en-US" smtClean="0"/>
              <a:t>‹#›</a:t>
            </a:fld>
            <a:endParaRPr lang="en-US"/>
          </a:p>
        </p:txBody>
      </p:sp>
    </p:spTree>
    <p:extLst>
      <p:ext uri="{BB962C8B-B14F-4D97-AF65-F5344CB8AC3E}">
        <p14:creationId xmlns:p14="http://schemas.microsoft.com/office/powerpoint/2010/main" val="10842739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3860" y="660400"/>
            <a:ext cx="7772400" cy="1470025"/>
          </a:xfrm>
        </p:spPr>
        <p:txBody>
          <a:bodyPr/>
          <a:lstStyle/>
          <a:p>
            <a:r>
              <a:rPr lang="en-US" dirty="0"/>
              <a:t>A 76-year-old man with word finding difficulties</a:t>
            </a:r>
          </a:p>
        </p:txBody>
      </p:sp>
      <p:sp>
        <p:nvSpPr>
          <p:cNvPr id="3" name="Subtitle 2"/>
          <p:cNvSpPr>
            <a:spLocks noGrp="1"/>
          </p:cNvSpPr>
          <p:nvPr>
            <p:ph type="subTitle" idx="1"/>
          </p:nvPr>
        </p:nvSpPr>
        <p:spPr>
          <a:xfrm>
            <a:off x="1228205" y="2616247"/>
            <a:ext cx="6400800" cy="1752600"/>
          </a:xfrm>
        </p:spPr>
        <p:txBody>
          <a:bodyPr>
            <a:normAutofit lnSpcReduction="10000"/>
          </a:bodyPr>
          <a:lstStyle/>
          <a:p>
            <a:pPr>
              <a:lnSpc>
                <a:spcPct val="93000"/>
              </a:lnSpc>
              <a:buSzPct val="45000"/>
            </a:pPr>
            <a:r>
              <a:rPr lang="en-GB" altLang="zh-CN" sz="3600" dirty="0">
                <a:solidFill>
                  <a:schemeClr val="tx1"/>
                </a:solidFill>
                <a:ea typeface="SimSun" charset="0"/>
                <a:cs typeface="SimSun" charset="0"/>
              </a:rPr>
              <a:t>Teaching NeuroImages</a:t>
            </a:r>
          </a:p>
          <a:p>
            <a:pPr>
              <a:lnSpc>
                <a:spcPct val="93000"/>
              </a:lnSpc>
              <a:buSzPct val="45000"/>
            </a:pPr>
            <a:r>
              <a:rPr lang="en-GB" altLang="zh-CN" sz="3600" i="1" dirty="0">
                <a:solidFill>
                  <a:schemeClr val="tx1"/>
                </a:solidFill>
                <a:ea typeface="SimSun" charset="0"/>
                <a:cs typeface="SimSun" charset="0"/>
              </a:rPr>
              <a:t>Neurology</a:t>
            </a:r>
          </a:p>
          <a:p>
            <a:pPr>
              <a:lnSpc>
                <a:spcPct val="93000"/>
              </a:lnSpc>
              <a:buSzPct val="45000"/>
            </a:pPr>
            <a:r>
              <a:rPr lang="en-GB" altLang="zh-CN" sz="3600" dirty="0">
                <a:solidFill>
                  <a:schemeClr val="tx1"/>
                </a:solidFill>
                <a:ea typeface="SimSun" charset="0"/>
                <a:cs typeface="SimSun" charset="0"/>
              </a:rPr>
              <a:t>Resident and Fellow Section</a:t>
            </a:r>
          </a:p>
          <a:p>
            <a:endParaRPr lang="en-US" dirty="0">
              <a:solidFill>
                <a:schemeClr val="tx1"/>
              </a:solidFill>
            </a:endParaRPr>
          </a:p>
        </p:txBody>
      </p:sp>
      <p:pic>
        <p:nvPicPr>
          <p:cNvPr id="4" name="图片 409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78892" y="6092651"/>
            <a:ext cx="2879725" cy="7191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5" name="文本框 4100"/>
          <p:cNvSpPr txBox="1">
            <a:spLocks noChangeArrowheads="1"/>
          </p:cNvSpPr>
          <p:nvPr/>
        </p:nvSpPr>
        <p:spPr bwMode="auto">
          <a:xfrm>
            <a:off x="77517" y="6490958"/>
            <a:ext cx="5435600" cy="2286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lstStyle>
            <a:lvl1pPr marL="85725" indent="-85725">
              <a:tabLst>
                <a:tab pos="723900" algn="l"/>
                <a:tab pos="1447800" algn="l"/>
                <a:tab pos="2171700" algn="l"/>
                <a:tab pos="2895600" algn="l"/>
                <a:tab pos="3619500" algn="l"/>
                <a:tab pos="4343400" algn="l"/>
                <a:tab pos="5067300" algn="l"/>
              </a:tabLst>
              <a:defRPr sz="2000">
                <a:solidFill>
                  <a:srgbClr val="000000"/>
                </a:solidFill>
                <a:latin typeface="Times New Roman" charset="0"/>
                <a:ea typeface="MS PGothic" charset="0"/>
                <a:cs typeface="msgothic" charset="0"/>
              </a:defRPr>
            </a:lvl1pPr>
            <a:lvl2pPr marL="742950" indent="-285750">
              <a:tabLst>
                <a:tab pos="723900" algn="l"/>
                <a:tab pos="1447800" algn="l"/>
                <a:tab pos="2171700" algn="l"/>
                <a:tab pos="2895600" algn="l"/>
                <a:tab pos="3619500" algn="l"/>
                <a:tab pos="4343400" algn="l"/>
                <a:tab pos="5067300" algn="l"/>
              </a:tabLst>
              <a:defRPr sz="2600">
                <a:solidFill>
                  <a:srgbClr val="000000"/>
                </a:solidFill>
                <a:latin typeface="Times New Roman" charset="0"/>
                <a:ea typeface="MS PGothic" charset="0"/>
                <a:cs typeface="msgothic" charset="0"/>
              </a:defRPr>
            </a:lvl2pPr>
            <a:lvl3pPr marL="1143000" indent="-228600">
              <a:tabLst>
                <a:tab pos="723900" algn="l"/>
                <a:tab pos="1447800" algn="l"/>
                <a:tab pos="2171700" algn="l"/>
                <a:tab pos="2895600" algn="l"/>
                <a:tab pos="3619500" algn="l"/>
                <a:tab pos="4343400" algn="l"/>
                <a:tab pos="5067300" algn="l"/>
              </a:tabLst>
              <a:defRPr sz="2400">
                <a:solidFill>
                  <a:srgbClr val="000000"/>
                </a:solidFill>
                <a:latin typeface="Times New Roman" charset="0"/>
                <a:ea typeface="MS PGothic" charset="0"/>
                <a:cs typeface="msgothic" charset="0"/>
              </a:defRPr>
            </a:lvl3pPr>
            <a:lvl4pPr marL="1600200" indent="-228600">
              <a:tabLst>
                <a:tab pos="723900" algn="l"/>
                <a:tab pos="1447800" algn="l"/>
                <a:tab pos="2171700" algn="l"/>
                <a:tab pos="2895600" algn="l"/>
                <a:tab pos="3619500" algn="l"/>
                <a:tab pos="4343400" algn="l"/>
                <a:tab pos="5067300" algn="l"/>
              </a:tabLst>
              <a:defRPr sz="2000">
                <a:solidFill>
                  <a:srgbClr val="000000"/>
                </a:solidFill>
                <a:latin typeface="Times New Roman" charset="0"/>
                <a:ea typeface="MS PGothic" charset="0"/>
                <a:cs typeface="msgothic" charset="0"/>
              </a:defRPr>
            </a:lvl4pPr>
            <a:lvl5pPr marL="2057400" indent="-228600">
              <a:tabLst>
                <a:tab pos="723900" algn="l"/>
                <a:tab pos="1447800" algn="l"/>
                <a:tab pos="2171700" algn="l"/>
                <a:tab pos="2895600" algn="l"/>
                <a:tab pos="3619500" algn="l"/>
                <a:tab pos="4343400" algn="l"/>
                <a:tab pos="5067300" algn="l"/>
              </a:tabLst>
              <a:defRPr sz="2000">
                <a:solidFill>
                  <a:srgbClr val="000000"/>
                </a:solidFill>
                <a:latin typeface="Times New Roman" charset="0"/>
                <a:ea typeface="MS PGothic" charset="0"/>
                <a:cs typeface="msgothic" charset="0"/>
              </a:defRPr>
            </a:lvl5pPr>
            <a:lvl6pPr eaLnBrk="0">
              <a:spcAft>
                <a:spcPts val="288"/>
              </a:spcAft>
              <a:buFont typeface="Wingdings" charset="0"/>
              <a:tabLst>
                <a:tab pos="723900" algn="l"/>
                <a:tab pos="1447800" algn="l"/>
                <a:tab pos="2171700" algn="l"/>
                <a:tab pos="2895600" algn="l"/>
                <a:tab pos="3619500" algn="l"/>
                <a:tab pos="4343400" algn="l"/>
                <a:tab pos="5067300" algn="l"/>
              </a:tabLst>
              <a:defRPr sz="2000">
                <a:solidFill>
                  <a:srgbClr val="000000"/>
                </a:solidFill>
                <a:latin typeface="Times New Roman" charset="0"/>
                <a:ea typeface="MS PGothic" charset="0"/>
                <a:cs typeface="msgothic" charset="0"/>
              </a:defRPr>
            </a:lvl6pPr>
            <a:lvl7pPr eaLnBrk="0">
              <a:spcAft>
                <a:spcPts val="288"/>
              </a:spcAft>
              <a:buFont typeface="Wingdings" charset="0"/>
              <a:tabLst>
                <a:tab pos="723900" algn="l"/>
                <a:tab pos="1447800" algn="l"/>
                <a:tab pos="2171700" algn="l"/>
                <a:tab pos="2895600" algn="l"/>
                <a:tab pos="3619500" algn="l"/>
                <a:tab pos="4343400" algn="l"/>
                <a:tab pos="5067300" algn="l"/>
              </a:tabLst>
              <a:defRPr sz="2000">
                <a:solidFill>
                  <a:srgbClr val="000000"/>
                </a:solidFill>
                <a:latin typeface="Times New Roman" charset="0"/>
                <a:ea typeface="MS PGothic" charset="0"/>
                <a:cs typeface="msgothic" charset="0"/>
              </a:defRPr>
            </a:lvl7pPr>
            <a:lvl8pPr eaLnBrk="0">
              <a:spcAft>
                <a:spcPts val="288"/>
              </a:spcAft>
              <a:buFont typeface="Wingdings" charset="0"/>
              <a:tabLst>
                <a:tab pos="723900" algn="l"/>
                <a:tab pos="1447800" algn="l"/>
                <a:tab pos="2171700" algn="l"/>
                <a:tab pos="2895600" algn="l"/>
                <a:tab pos="3619500" algn="l"/>
                <a:tab pos="4343400" algn="l"/>
                <a:tab pos="5067300" algn="l"/>
              </a:tabLst>
              <a:defRPr sz="2000">
                <a:solidFill>
                  <a:srgbClr val="000000"/>
                </a:solidFill>
                <a:latin typeface="Times New Roman" charset="0"/>
                <a:ea typeface="MS PGothic" charset="0"/>
                <a:cs typeface="msgothic" charset="0"/>
              </a:defRPr>
            </a:lvl8pPr>
            <a:lvl9pPr eaLnBrk="0">
              <a:spcAft>
                <a:spcPts val="288"/>
              </a:spcAft>
              <a:buFont typeface="Wingdings" charset="0"/>
              <a:tabLst>
                <a:tab pos="723900" algn="l"/>
                <a:tab pos="1447800" algn="l"/>
                <a:tab pos="2171700" algn="l"/>
                <a:tab pos="2895600" algn="l"/>
                <a:tab pos="3619500" algn="l"/>
                <a:tab pos="4343400" algn="l"/>
                <a:tab pos="5067300" algn="l"/>
              </a:tabLst>
              <a:defRPr sz="2000">
                <a:solidFill>
                  <a:srgbClr val="000000"/>
                </a:solidFill>
                <a:latin typeface="Times New Roman" charset="0"/>
                <a:ea typeface="MS PGothic" charset="0"/>
                <a:cs typeface="msgothic" charset="0"/>
              </a:defRPr>
            </a:lvl9pPr>
          </a:lstStyle>
          <a:p>
            <a:pPr defTabSz="457200" eaLnBrk="1">
              <a:lnSpc>
                <a:spcPct val="93000"/>
              </a:lnSpc>
              <a:buSzPct val="45000"/>
              <a:buFont typeface="Wingdings" charset="0"/>
              <a:buNone/>
            </a:pPr>
            <a:r>
              <a:rPr lang="en-GB" altLang="zh-CN" sz="1400" dirty="0">
                <a:latin typeface="Arial" charset="0"/>
                <a:ea typeface="SimSun" charset="0"/>
                <a:cs typeface="SimSun" charset="0"/>
              </a:rPr>
              <a:t>© 201</a:t>
            </a:r>
            <a:r>
              <a:rPr lang="en-US" altLang="zh-CN" sz="1400" dirty="0">
                <a:latin typeface="Arial" charset="0"/>
                <a:ea typeface="SimSun" charset="0"/>
                <a:cs typeface="SimSun" charset="0"/>
              </a:rPr>
              <a:t>7</a:t>
            </a:r>
            <a:r>
              <a:rPr lang="en-GB" altLang="zh-CN" sz="1400" dirty="0">
                <a:latin typeface="Arial" charset="0"/>
                <a:ea typeface="SimSun" charset="0"/>
                <a:cs typeface="SimSun" charset="0"/>
              </a:rPr>
              <a:t>American Academy of Neurology</a:t>
            </a:r>
          </a:p>
        </p:txBody>
      </p:sp>
      <p:sp>
        <p:nvSpPr>
          <p:cNvPr id="6" name="TextBox 5"/>
          <p:cNvSpPr txBox="1"/>
          <p:nvPr/>
        </p:nvSpPr>
        <p:spPr>
          <a:xfrm>
            <a:off x="6831754" y="5793136"/>
            <a:ext cx="2138021" cy="461665"/>
          </a:xfrm>
          <a:prstGeom prst="rect">
            <a:avLst/>
          </a:prstGeom>
          <a:noFill/>
        </p:spPr>
        <p:txBody>
          <a:bodyPr wrap="none" rtlCol="0">
            <a:spAutoFit/>
          </a:bodyPr>
          <a:lstStyle/>
          <a:p>
            <a:r>
              <a:rPr lang="en-US" sz="2400" dirty="0"/>
              <a:t>Kasischke et al.</a:t>
            </a:r>
          </a:p>
        </p:txBody>
      </p:sp>
    </p:spTree>
    <p:extLst>
      <p:ext uri="{BB962C8B-B14F-4D97-AF65-F5344CB8AC3E}">
        <p14:creationId xmlns:p14="http://schemas.microsoft.com/office/powerpoint/2010/main" val="15107767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VIGNETTE</a:t>
            </a:r>
          </a:p>
        </p:txBody>
      </p:sp>
      <p:sp>
        <p:nvSpPr>
          <p:cNvPr id="3" name="Content Placeholder 2"/>
          <p:cNvSpPr>
            <a:spLocks noGrp="1"/>
          </p:cNvSpPr>
          <p:nvPr>
            <p:ph idx="1"/>
          </p:nvPr>
        </p:nvSpPr>
        <p:spPr/>
        <p:txBody>
          <a:bodyPr/>
          <a:lstStyle/>
          <a:p>
            <a:r>
              <a:rPr lang="en-US" dirty="0"/>
              <a:t>A 76-year-old man presented with word finding difficulties and underwent a routine EEG.</a:t>
            </a:r>
          </a:p>
        </p:txBody>
      </p:sp>
      <p:pic>
        <p:nvPicPr>
          <p:cNvPr id="4" name="图片 409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78892" y="6092651"/>
            <a:ext cx="2879725" cy="7191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5" name="文本框 4100"/>
          <p:cNvSpPr txBox="1">
            <a:spLocks noChangeArrowheads="1"/>
          </p:cNvSpPr>
          <p:nvPr/>
        </p:nvSpPr>
        <p:spPr bwMode="auto">
          <a:xfrm>
            <a:off x="77517" y="6490958"/>
            <a:ext cx="5435600" cy="2286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lstStyle>
            <a:lvl1pPr marL="85725" indent="-85725">
              <a:tabLst>
                <a:tab pos="723900" algn="l"/>
                <a:tab pos="1447800" algn="l"/>
                <a:tab pos="2171700" algn="l"/>
                <a:tab pos="2895600" algn="l"/>
                <a:tab pos="3619500" algn="l"/>
                <a:tab pos="4343400" algn="l"/>
                <a:tab pos="5067300" algn="l"/>
              </a:tabLst>
              <a:defRPr sz="2000">
                <a:solidFill>
                  <a:srgbClr val="000000"/>
                </a:solidFill>
                <a:latin typeface="Times New Roman" charset="0"/>
                <a:ea typeface="MS PGothic" charset="0"/>
                <a:cs typeface="msgothic" charset="0"/>
              </a:defRPr>
            </a:lvl1pPr>
            <a:lvl2pPr marL="742950" indent="-285750">
              <a:tabLst>
                <a:tab pos="723900" algn="l"/>
                <a:tab pos="1447800" algn="l"/>
                <a:tab pos="2171700" algn="l"/>
                <a:tab pos="2895600" algn="l"/>
                <a:tab pos="3619500" algn="l"/>
                <a:tab pos="4343400" algn="l"/>
                <a:tab pos="5067300" algn="l"/>
              </a:tabLst>
              <a:defRPr sz="2600">
                <a:solidFill>
                  <a:srgbClr val="000000"/>
                </a:solidFill>
                <a:latin typeface="Times New Roman" charset="0"/>
                <a:ea typeface="MS PGothic" charset="0"/>
                <a:cs typeface="msgothic" charset="0"/>
              </a:defRPr>
            </a:lvl2pPr>
            <a:lvl3pPr marL="1143000" indent="-228600">
              <a:tabLst>
                <a:tab pos="723900" algn="l"/>
                <a:tab pos="1447800" algn="l"/>
                <a:tab pos="2171700" algn="l"/>
                <a:tab pos="2895600" algn="l"/>
                <a:tab pos="3619500" algn="l"/>
                <a:tab pos="4343400" algn="l"/>
                <a:tab pos="5067300" algn="l"/>
              </a:tabLst>
              <a:defRPr sz="2400">
                <a:solidFill>
                  <a:srgbClr val="000000"/>
                </a:solidFill>
                <a:latin typeface="Times New Roman" charset="0"/>
                <a:ea typeface="MS PGothic" charset="0"/>
                <a:cs typeface="msgothic" charset="0"/>
              </a:defRPr>
            </a:lvl3pPr>
            <a:lvl4pPr marL="1600200" indent="-228600">
              <a:tabLst>
                <a:tab pos="723900" algn="l"/>
                <a:tab pos="1447800" algn="l"/>
                <a:tab pos="2171700" algn="l"/>
                <a:tab pos="2895600" algn="l"/>
                <a:tab pos="3619500" algn="l"/>
                <a:tab pos="4343400" algn="l"/>
                <a:tab pos="5067300" algn="l"/>
              </a:tabLst>
              <a:defRPr sz="2000">
                <a:solidFill>
                  <a:srgbClr val="000000"/>
                </a:solidFill>
                <a:latin typeface="Times New Roman" charset="0"/>
                <a:ea typeface="MS PGothic" charset="0"/>
                <a:cs typeface="msgothic" charset="0"/>
              </a:defRPr>
            </a:lvl4pPr>
            <a:lvl5pPr marL="2057400" indent="-228600">
              <a:tabLst>
                <a:tab pos="723900" algn="l"/>
                <a:tab pos="1447800" algn="l"/>
                <a:tab pos="2171700" algn="l"/>
                <a:tab pos="2895600" algn="l"/>
                <a:tab pos="3619500" algn="l"/>
                <a:tab pos="4343400" algn="l"/>
                <a:tab pos="5067300" algn="l"/>
              </a:tabLst>
              <a:defRPr sz="2000">
                <a:solidFill>
                  <a:srgbClr val="000000"/>
                </a:solidFill>
                <a:latin typeface="Times New Roman" charset="0"/>
                <a:ea typeface="MS PGothic" charset="0"/>
                <a:cs typeface="msgothic" charset="0"/>
              </a:defRPr>
            </a:lvl5pPr>
            <a:lvl6pPr eaLnBrk="0">
              <a:spcAft>
                <a:spcPts val="288"/>
              </a:spcAft>
              <a:buFont typeface="Wingdings" charset="0"/>
              <a:tabLst>
                <a:tab pos="723900" algn="l"/>
                <a:tab pos="1447800" algn="l"/>
                <a:tab pos="2171700" algn="l"/>
                <a:tab pos="2895600" algn="l"/>
                <a:tab pos="3619500" algn="l"/>
                <a:tab pos="4343400" algn="l"/>
                <a:tab pos="5067300" algn="l"/>
              </a:tabLst>
              <a:defRPr sz="2000">
                <a:solidFill>
                  <a:srgbClr val="000000"/>
                </a:solidFill>
                <a:latin typeface="Times New Roman" charset="0"/>
                <a:ea typeface="MS PGothic" charset="0"/>
                <a:cs typeface="msgothic" charset="0"/>
              </a:defRPr>
            </a:lvl6pPr>
            <a:lvl7pPr eaLnBrk="0">
              <a:spcAft>
                <a:spcPts val="288"/>
              </a:spcAft>
              <a:buFont typeface="Wingdings" charset="0"/>
              <a:tabLst>
                <a:tab pos="723900" algn="l"/>
                <a:tab pos="1447800" algn="l"/>
                <a:tab pos="2171700" algn="l"/>
                <a:tab pos="2895600" algn="l"/>
                <a:tab pos="3619500" algn="l"/>
                <a:tab pos="4343400" algn="l"/>
                <a:tab pos="5067300" algn="l"/>
              </a:tabLst>
              <a:defRPr sz="2000">
                <a:solidFill>
                  <a:srgbClr val="000000"/>
                </a:solidFill>
                <a:latin typeface="Times New Roman" charset="0"/>
                <a:ea typeface="MS PGothic" charset="0"/>
                <a:cs typeface="msgothic" charset="0"/>
              </a:defRPr>
            </a:lvl7pPr>
            <a:lvl8pPr eaLnBrk="0">
              <a:spcAft>
                <a:spcPts val="288"/>
              </a:spcAft>
              <a:buFont typeface="Wingdings" charset="0"/>
              <a:tabLst>
                <a:tab pos="723900" algn="l"/>
                <a:tab pos="1447800" algn="l"/>
                <a:tab pos="2171700" algn="l"/>
                <a:tab pos="2895600" algn="l"/>
                <a:tab pos="3619500" algn="l"/>
                <a:tab pos="4343400" algn="l"/>
                <a:tab pos="5067300" algn="l"/>
              </a:tabLst>
              <a:defRPr sz="2000">
                <a:solidFill>
                  <a:srgbClr val="000000"/>
                </a:solidFill>
                <a:latin typeface="Times New Roman" charset="0"/>
                <a:ea typeface="MS PGothic" charset="0"/>
                <a:cs typeface="msgothic" charset="0"/>
              </a:defRPr>
            </a:lvl8pPr>
            <a:lvl9pPr eaLnBrk="0">
              <a:spcAft>
                <a:spcPts val="288"/>
              </a:spcAft>
              <a:buFont typeface="Wingdings" charset="0"/>
              <a:tabLst>
                <a:tab pos="723900" algn="l"/>
                <a:tab pos="1447800" algn="l"/>
                <a:tab pos="2171700" algn="l"/>
                <a:tab pos="2895600" algn="l"/>
                <a:tab pos="3619500" algn="l"/>
                <a:tab pos="4343400" algn="l"/>
                <a:tab pos="5067300" algn="l"/>
              </a:tabLst>
              <a:defRPr sz="2000">
                <a:solidFill>
                  <a:srgbClr val="000000"/>
                </a:solidFill>
                <a:latin typeface="Times New Roman" charset="0"/>
                <a:ea typeface="MS PGothic" charset="0"/>
                <a:cs typeface="msgothic" charset="0"/>
              </a:defRPr>
            </a:lvl9pPr>
          </a:lstStyle>
          <a:p>
            <a:pPr defTabSz="457200" eaLnBrk="1">
              <a:lnSpc>
                <a:spcPct val="93000"/>
              </a:lnSpc>
              <a:buSzPct val="45000"/>
              <a:buFont typeface="Wingdings" charset="0"/>
              <a:buNone/>
            </a:pPr>
            <a:r>
              <a:rPr lang="en-GB" altLang="zh-CN" sz="1400" dirty="0">
                <a:latin typeface="Arial" charset="0"/>
                <a:ea typeface="SimSun" charset="0"/>
                <a:cs typeface="SimSun" charset="0"/>
              </a:rPr>
              <a:t>© 201</a:t>
            </a:r>
            <a:r>
              <a:rPr lang="en-US" altLang="zh-CN" sz="1400" dirty="0">
                <a:latin typeface="Arial" charset="0"/>
                <a:ea typeface="SimSun" charset="0"/>
                <a:cs typeface="SimSun" charset="0"/>
              </a:rPr>
              <a:t>7</a:t>
            </a:r>
            <a:r>
              <a:rPr lang="en-GB" altLang="zh-CN" sz="1400" dirty="0">
                <a:latin typeface="Arial" charset="0"/>
                <a:ea typeface="SimSun" charset="0"/>
                <a:cs typeface="SimSun" charset="0"/>
              </a:rPr>
              <a:t>American Academy of Neurology</a:t>
            </a:r>
          </a:p>
        </p:txBody>
      </p:sp>
      <p:sp>
        <p:nvSpPr>
          <p:cNvPr id="6" name="TextBox 5"/>
          <p:cNvSpPr txBox="1"/>
          <p:nvPr/>
        </p:nvSpPr>
        <p:spPr>
          <a:xfrm>
            <a:off x="6831754" y="5793136"/>
            <a:ext cx="2138021" cy="461665"/>
          </a:xfrm>
          <a:prstGeom prst="rect">
            <a:avLst/>
          </a:prstGeom>
          <a:noFill/>
        </p:spPr>
        <p:txBody>
          <a:bodyPr wrap="none" rtlCol="0">
            <a:spAutoFit/>
          </a:bodyPr>
          <a:lstStyle/>
          <a:p>
            <a:r>
              <a:rPr lang="en-US" sz="2400" dirty="0"/>
              <a:t>Kasischke et al.</a:t>
            </a:r>
          </a:p>
        </p:txBody>
      </p:sp>
    </p:spTree>
    <p:extLst>
      <p:ext uri="{BB962C8B-B14F-4D97-AF65-F5344CB8AC3E}">
        <p14:creationId xmlns:p14="http://schemas.microsoft.com/office/powerpoint/2010/main" val="37073939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603"/>
            <a:ext cx="8229600" cy="1143000"/>
          </a:xfrm>
        </p:spPr>
        <p:txBody>
          <a:bodyPr/>
          <a:lstStyle/>
          <a:p>
            <a:r>
              <a:rPr lang="en-US" dirty="0"/>
              <a:t>IMAGING/EEG</a:t>
            </a:r>
          </a:p>
        </p:txBody>
      </p:sp>
      <p:pic>
        <p:nvPicPr>
          <p:cNvPr id="6" name="图片 409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78892" y="6092651"/>
            <a:ext cx="2879725" cy="7191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7" name="文本框 4100"/>
          <p:cNvSpPr txBox="1">
            <a:spLocks noChangeArrowheads="1"/>
          </p:cNvSpPr>
          <p:nvPr/>
        </p:nvSpPr>
        <p:spPr bwMode="auto">
          <a:xfrm>
            <a:off x="77517" y="6490958"/>
            <a:ext cx="5435600" cy="2286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lstStyle>
            <a:lvl1pPr marL="85725" indent="-85725">
              <a:tabLst>
                <a:tab pos="723900" algn="l"/>
                <a:tab pos="1447800" algn="l"/>
                <a:tab pos="2171700" algn="l"/>
                <a:tab pos="2895600" algn="l"/>
                <a:tab pos="3619500" algn="l"/>
                <a:tab pos="4343400" algn="l"/>
                <a:tab pos="5067300" algn="l"/>
              </a:tabLst>
              <a:defRPr sz="2000">
                <a:solidFill>
                  <a:srgbClr val="000000"/>
                </a:solidFill>
                <a:latin typeface="Times New Roman" charset="0"/>
                <a:ea typeface="MS PGothic" charset="0"/>
                <a:cs typeface="msgothic" charset="0"/>
              </a:defRPr>
            </a:lvl1pPr>
            <a:lvl2pPr marL="742950" indent="-285750">
              <a:tabLst>
                <a:tab pos="723900" algn="l"/>
                <a:tab pos="1447800" algn="l"/>
                <a:tab pos="2171700" algn="l"/>
                <a:tab pos="2895600" algn="l"/>
                <a:tab pos="3619500" algn="l"/>
                <a:tab pos="4343400" algn="l"/>
                <a:tab pos="5067300" algn="l"/>
              </a:tabLst>
              <a:defRPr sz="2600">
                <a:solidFill>
                  <a:srgbClr val="000000"/>
                </a:solidFill>
                <a:latin typeface="Times New Roman" charset="0"/>
                <a:ea typeface="MS PGothic" charset="0"/>
                <a:cs typeface="msgothic" charset="0"/>
              </a:defRPr>
            </a:lvl2pPr>
            <a:lvl3pPr marL="1143000" indent="-228600">
              <a:tabLst>
                <a:tab pos="723900" algn="l"/>
                <a:tab pos="1447800" algn="l"/>
                <a:tab pos="2171700" algn="l"/>
                <a:tab pos="2895600" algn="l"/>
                <a:tab pos="3619500" algn="l"/>
                <a:tab pos="4343400" algn="l"/>
                <a:tab pos="5067300" algn="l"/>
              </a:tabLst>
              <a:defRPr sz="2400">
                <a:solidFill>
                  <a:srgbClr val="000000"/>
                </a:solidFill>
                <a:latin typeface="Times New Roman" charset="0"/>
                <a:ea typeface="MS PGothic" charset="0"/>
                <a:cs typeface="msgothic" charset="0"/>
              </a:defRPr>
            </a:lvl3pPr>
            <a:lvl4pPr marL="1600200" indent="-228600">
              <a:tabLst>
                <a:tab pos="723900" algn="l"/>
                <a:tab pos="1447800" algn="l"/>
                <a:tab pos="2171700" algn="l"/>
                <a:tab pos="2895600" algn="l"/>
                <a:tab pos="3619500" algn="l"/>
                <a:tab pos="4343400" algn="l"/>
                <a:tab pos="5067300" algn="l"/>
              </a:tabLst>
              <a:defRPr sz="2000">
                <a:solidFill>
                  <a:srgbClr val="000000"/>
                </a:solidFill>
                <a:latin typeface="Times New Roman" charset="0"/>
                <a:ea typeface="MS PGothic" charset="0"/>
                <a:cs typeface="msgothic" charset="0"/>
              </a:defRPr>
            </a:lvl4pPr>
            <a:lvl5pPr marL="2057400" indent="-228600">
              <a:tabLst>
                <a:tab pos="723900" algn="l"/>
                <a:tab pos="1447800" algn="l"/>
                <a:tab pos="2171700" algn="l"/>
                <a:tab pos="2895600" algn="l"/>
                <a:tab pos="3619500" algn="l"/>
                <a:tab pos="4343400" algn="l"/>
                <a:tab pos="5067300" algn="l"/>
              </a:tabLst>
              <a:defRPr sz="2000">
                <a:solidFill>
                  <a:srgbClr val="000000"/>
                </a:solidFill>
                <a:latin typeface="Times New Roman" charset="0"/>
                <a:ea typeface="MS PGothic" charset="0"/>
                <a:cs typeface="msgothic" charset="0"/>
              </a:defRPr>
            </a:lvl5pPr>
            <a:lvl6pPr eaLnBrk="0">
              <a:spcAft>
                <a:spcPts val="288"/>
              </a:spcAft>
              <a:buFont typeface="Wingdings" charset="0"/>
              <a:tabLst>
                <a:tab pos="723900" algn="l"/>
                <a:tab pos="1447800" algn="l"/>
                <a:tab pos="2171700" algn="l"/>
                <a:tab pos="2895600" algn="l"/>
                <a:tab pos="3619500" algn="l"/>
                <a:tab pos="4343400" algn="l"/>
                <a:tab pos="5067300" algn="l"/>
              </a:tabLst>
              <a:defRPr sz="2000">
                <a:solidFill>
                  <a:srgbClr val="000000"/>
                </a:solidFill>
                <a:latin typeface="Times New Roman" charset="0"/>
                <a:ea typeface="MS PGothic" charset="0"/>
                <a:cs typeface="msgothic" charset="0"/>
              </a:defRPr>
            </a:lvl6pPr>
            <a:lvl7pPr eaLnBrk="0">
              <a:spcAft>
                <a:spcPts val="288"/>
              </a:spcAft>
              <a:buFont typeface="Wingdings" charset="0"/>
              <a:tabLst>
                <a:tab pos="723900" algn="l"/>
                <a:tab pos="1447800" algn="l"/>
                <a:tab pos="2171700" algn="l"/>
                <a:tab pos="2895600" algn="l"/>
                <a:tab pos="3619500" algn="l"/>
                <a:tab pos="4343400" algn="l"/>
                <a:tab pos="5067300" algn="l"/>
              </a:tabLst>
              <a:defRPr sz="2000">
                <a:solidFill>
                  <a:srgbClr val="000000"/>
                </a:solidFill>
                <a:latin typeface="Times New Roman" charset="0"/>
                <a:ea typeface="MS PGothic" charset="0"/>
                <a:cs typeface="msgothic" charset="0"/>
              </a:defRPr>
            </a:lvl7pPr>
            <a:lvl8pPr eaLnBrk="0">
              <a:spcAft>
                <a:spcPts val="288"/>
              </a:spcAft>
              <a:buFont typeface="Wingdings" charset="0"/>
              <a:tabLst>
                <a:tab pos="723900" algn="l"/>
                <a:tab pos="1447800" algn="l"/>
                <a:tab pos="2171700" algn="l"/>
                <a:tab pos="2895600" algn="l"/>
                <a:tab pos="3619500" algn="l"/>
                <a:tab pos="4343400" algn="l"/>
                <a:tab pos="5067300" algn="l"/>
              </a:tabLst>
              <a:defRPr sz="2000">
                <a:solidFill>
                  <a:srgbClr val="000000"/>
                </a:solidFill>
                <a:latin typeface="Times New Roman" charset="0"/>
                <a:ea typeface="MS PGothic" charset="0"/>
                <a:cs typeface="msgothic" charset="0"/>
              </a:defRPr>
            </a:lvl8pPr>
            <a:lvl9pPr eaLnBrk="0">
              <a:spcAft>
                <a:spcPts val="288"/>
              </a:spcAft>
              <a:buFont typeface="Wingdings" charset="0"/>
              <a:tabLst>
                <a:tab pos="723900" algn="l"/>
                <a:tab pos="1447800" algn="l"/>
                <a:tab pos="2171700" algn="l"/>
                <a:tab pos="2895600" algn="l"/>
                <a:tab pos="3619500" algn="l"/>
                <a:tab pos="4343400" algn="l"/>
                <a:tab pos="5067300" algn="l"/>
              </a:tabLst>
              <a:defRPr sz="2000">
                <a:solidFill>
                  <a:srgbClr val="000000"/>
                </a:solidFill>
                <a:latin typeface="Times New Roman" charset="0"/>
                <a:ea typeface="MS PGothic" charset="0"/>
                <a:cs typeface="msgothic" charset="0"/>
              </a:defRPr>
            </a:lvl9pPr>
          </a:lstStyle>
          <a:p>
            <a:pPr defTabSz="457200" eaLnBrk="1">
              <a:lnSpc>
                <a:spcPct val="93000"/>
              </a:lnSpc>
              <a:buSzPct val="45000"/>
              <a:buFont typeface="Wingdings" charset="0"/>
              <a:buNone/>
            </a:pPr>
            <a:r>
              <a:rPr lang="en-GB" altLang="zh-CN" sz="1400" dirty="0">
                <a:latin typeface="Arial" charset="0"/>
                <a:ea typeface="SimSun" charset="0"/>
                <a:cs typeface="SimSun" charset="0"/>
              </a:rPr>
              <a:t>© 201</a:t>
            </a:r>
            <a:r>
              <a:rPr lang="en-US" altLang="zh-CN" sz="1400" dirty="0">
                <a:latin typeface="Arial" charset="0"/>
                <a:ea typeface="SimSun" charset="0"/>
                <a:cs typeface="SimSun" charset="0"/>
              </a:rPr>
              <a:t>7</a:t>
            </a:r>
            <a:r>
              <a:rPr lang="en-GB" altLang="zh-CN" sz="1400" dirty="0">
                <a:latin typeface="Arial" charset="0"/>
                <a:ea typeface="SimSun" charset="0"/>
                <a:cs typeface="SimSun" charset="0"/>
              </a:rPr>
              <a:t>American Academy of Neurology</a:t>
            </a:r>
          </a:p>
        </p:txBody>
      </p:sp>
      <p:sp>
        <p:nvSpPr>
          <p:cNvPr id="8" name="TextBox 7"/>
          <p:cNvSpPr txBox="1"/>
          <p:nvPr/>
        </p:nvSpPr>
        <p:spPr>
          <a:xfrm>
            <a:off x="6831754" y="5859663"/>
            <a:ext cx="2138021" cy="461665"/>
          </a:xfrm>
          <a:prstGeom prst="rect">
            <a:avLst/>
          </a:prstGeom>
          <a:noFill/>
        </p:spPr>
        <p:txBody>
          <a:bodyPr wrap="none" rtlCol="0">
            <a:spAutoFit/>
          </a:bodyPr>
          <a:lstStyle/>
          <a:p>
            <a:r>
              <a:rPr lang="en-US" sz="2400" dirty="0"/>
              <a:t>Kasischke et al.</a:t>
            </a:r>
          </a:p>
        </p:txBody>
      </p:sp>
      <p:pic>
        <p:nvPicPr>
          <p:cNvPr id="9" name="Content Placeholder 8"/>
          <p:cNvPicPr>
            <a:picLocks noGrp="1"/>
          </p:cNvPicPr>
          <p:nvPr>
            <p:ph idx="1"/>
          </p:nvPr>
        </p:nvPicPr>
        <p:blipFill>
          <a:blip r:embed="rId4"/>
          <a:srcRect t="-7686" b="-7686"/>
          <a:stretch>
            <a:fillRect/>
          </a:stretch>
        </p:blipFill>
        <p:spPr>
          <a:xfrm>
            <a:off x="457200" y="843947"/>
            <a:ext cx="8229600" cy="2609132"/>
          </a:xfrm>
          <a:prstGeom prst="rect">
            <a:avLst/>
          </a:prstGeom>
        </p:spPr>
      </p:pic>
      <p:pic>
        <p:nvPicPr>
          <p:cNvPr id="10" name="Picture 9"/>
          <p:cNvPicPr/>
          <p:nvPr/>
        </p:nvPicPr>
        <p:blipFill>
          <a:blip r:embed="rId5"/>
          <a:stretch>
            <a:fillRect/>
          </a:stretch>
        </p:blipFill>
        <p:spPr>
          <a:xfrm>
            <a:off x="457200" y="3310794"/>
            <a:ext cx="8229600" cy="2625077"/>
          </a:xfrm>
          <a:prstGeom prst="rect">
            <a:avLst/>
          </a:prstGeom>
        </p:spPr>
      </p:pic>
    </p:spTree>
    <p:extLst>
      <p:ext uri="{BB962C8B-B14F-4D97-AF65-F5344CB8AC3E}">
        <p14:creationId xmlns:p14="http://schemas.microsoft.com/office/powerpoint/2010/main" val="15579798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Sleep-onset REM period (SOREMP) during routine EEG</a:t>
            </a:r>
          </a:p>
        </p:txBody>
      </p:sp>
      <p:sp>
        <p:nvSpPr>
          <p:cNvPr id="3" name="Content Placeholder 2"/>
          <p:cNvSpPr>
            <a:spLocks noGrp="1"/>
          </p:cNvSpPr>
          <p:nvPr>
            <p:ph idx="1"/>
          </p:nvPr>
        </p:nvSpPr>
        <p:spPr>
          <a:xfrm>
            <a:off x="457200" y="1648969"/>
            <a:ext cx="8229600" cy="4337304"/>
          </a:xfrm>
        </p:spPr>
        <p:txBody>
          <a:bodyPr>
            <a:normAutofit fontScale="92500" lnSpcReduction="10000"/>
          </a:bodyPr>
          <a:lstStyle/>
          <a:p>
            <a:r>
              <a:rPr lang="en-US" sz="2400" dirty="0">
                <a:ea typeface="Calibri" panose="020F0502020204030204" pitchFamily="34" charset="0"/>
                <a:cs typeface="Times New Roman" panose="02020603050405020304" pitchFamily="18" charset="0"/>
              </a:rPr>
              <a:t>Shortly after reaching stage N2 sleep, EEG showed brisk lateral eye movements with concurrent sawtooth waves (figure 1), indicating sleep-onset REM period (SOREMP).</a:t>
            </a:r>
          </a:p>
          <a:p>
            <a:r>
              <a:rPr lang="en-US" sz="2400" dirty="0"/>
              <a:t>Normal REM sleep is normally reached 90-120 min after sleep onset.</a:t>
            </a:r>
          </a:p>
          <a:p>
            <a:r>
              <a:rPr lang="en-US" sz="2400" dirty="0">
                <a:ea typeface="Calibri" panose="020F0502020204030204" pitchFamily="34" charset="0"/>
                <a:cs typeface="Times New Roman" panose="02020603050405020304" pitchFamily="18" charset="0"/>
              </a:rPr>
              <a:t>SOREMP is an abnormal EEG finding thought to be suggestive of narcolepsy.  However, it may also be present in 3.9 % of the general population</a:t>
            </a:r>
            <a:r>
              <a:rPr lang="en-US" sz="2400" baseline="30000" dirty="0">
                <a:ea typeface="Calibri" panose="020F0502020204030204" pitchFamily="34" charset="0"/>
                <a:cs typeface="Times New Roman" panose="02020603050405020304" pitchFamily="18" charset="0"/>
              </a:rPr>
              <a:t>1</a:t>
            </a:r>
            <a:r>
              <a:rPr lang="en-US" sz="2400" dirty="0">
                <a:ea typeface="Calibri" panose="020F0502020204030204" pitchFamily="34" charset="0"/>
                <a:cs typeface="Times New Roman" panose="02020603050405020304" pitchFamily="18" charset="0"/>
              </a:rPr>
              <a:t> and is normal in infants. </a:t>
            </a:r>
          </a:p>
          <a:p>
            <a:r>
              <a:rPr lang="en-US" sz="2400" dirty="0">
                <a:ea typeface="Calibri" panose="020F0502020204030204" pitchFamily="34" charset="0"/>
                <a:cs typeface="Times New Roman" panose="02020603050405020304" pitchFamily="18" charset="0"/>
              </a:rPr>
              <a:t>It is further associated with severe sleep deprivation, obstructive sleep apnea, and alcohol or medication (SSRI, SNRI, TCA, MAOI)</a:t>
            </a:r>
            <a:r>
              <a:rPr lang="en-US" sz="2000" dirty="0">
                <a:ea typeface="Calibri" panose="020F0502020204030204" pitchFamily="34" charset="0"/>
                <a:cs typeface="Times New Roman" panose="02020603050405020304" pitchFamily="18" charset="0"/>
              </a:rPr>
              <a:t> </a:t>
            </a:r>
            <a:r>
              <a:rPr lang="en-US" sz="2400" dirty="0">
                <a:ea typeface="Calibri" panose="020F0502020204030204" pitchFamily="34" charset="0"/>
                <a:cs typeface="Times New Roman" panose="02020603050405020304" pitchFamily="18" charset="0"/>
              </a:rPr>
              <a:t>withdrawal. </a:t>
            </a:r>
          </a:p>
          <a:p>
            <a:r>
              <a:rPr lang="en-US" sz="2400" dirty="0"/>
              <a:t>In the inpatient setting, it is usually caused by sleep deprivation</a:t>
            </a:r>
            <a:r>
              <a:rPr lang="en-US" sz="2400" b="1" baseline="30000" dirty="0"/>
              <a:t>2</a:t>
            </a:r>
            <a:r>
              <a:rPr lang="en-US" sz="2400" b="1" dirty="0"/>
              <a:t>.</a:t>
            </a:r>
            <a:endParaRPr lang="en-US" sz="2400" dirty="0"/>
          </a:p>
          <a:p>
            <a:pPr marL="0" indent="0">
              <a:buNone/>
            </a:pPr>
            <a:endParaRPr lang="en-US" sz="2400" dirty="0"/>
          </a:p>
          <a:p>
            <a:endParaRPr lang="en-US" sz="2400" dirty="0"/>
          </a:p>
        </p:txBody>
      </p:sp>
      <p:pic>
        <p:nvPicPr>
          <p:cNvPr id="4" name="图片 409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78892" y="6092651"/>
            <a:ext cx="2879725" cy="7191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5" name="文本框 4100"/>
          <p:cNvSpPr txBox="1">
            <a:spLocks noChangeArrowheads="1"/>
          </p:cNvSpPr>
          <p:nvPr/>
        </p:nvSpPr>
        <p:spPr bwMode="auto">
          <a:xfrm>
            <a:off x="77517" y="6490958"/>
            <a:ext cx="5435600" cy="2286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lstStyle>
            <a:lvl1pPr marL="85725" indent="-85725">
              <a:tabLst>
                <a:tab pos="723900" algn="l"/>
                <a:tab pos="1447800" algn="l"/>
                <a:tab pos="2171700" algn="l"/>
                <a:tab pos="2895600" algn="l"/>
                <a:tab pos="3619500" algn="l"/>
                <a:tab pos="4343400" algn="l"/>
                <a:tab pos="5067300" algn="l"/>
              </a:tabLst>
              <a:defRPr sz="2000">
                <a:solidFill>
                  <a:srgbClr val="000000"/>
                </a:solidFill>
                <a:latin typeface="Times New Roman" charset="0"/>
                <a:ea typeface="MS PGothic" charset="0"/>
                <a:cs typeface="msgothic" charset="0"/>
              </a:defRPr>
            </a:lvl1pPr>
            <a:lvl2pPr marL="742950" indent="-285750">
              <a:tabLst>
                <a:tab pos="723900" algn="l"/>
                <a:tab pos="1447800" algn="l"/>
                <a:tab pos="2171700" algn="l"/>
                <a:tab pos="2895600" algn="l"/>
                <a:tab pos="3619500" algn="l"/>
                <a:tab pos="4343400" algn="l"/>
                <a:tab pos="5067300" algn="l"/>
              </a:tabLst>
              <a:defRPr sz="2600">
                <a:solidFill>
                  <a:srgbClr val="000000"/>
                </a:solidFill>
                <a:latin typeface="Times New Roman" charset="0"/>
                <a:ea typeface="MS PGothic" charset="0"/>
                <a:cs typeface="msgothic" charset="0"/>
              </a:defRPr>
            </a:lvl2pPr>
            <a:lvl3pPr marL="1143000" indent="-228600">
              <a:tabLst>
                <a:tab pos="723900" algn="l"/>
                <a:tab pos="1447800" algn="l"/>
                <a:tab pos="2171700" algn="l"/>
                <a:tab pos="2895600" algn="l"/>
                <a:tab pos="3619500" algn="l"/>
                <a:tab pos="4343400" algn="l"/>
                <a:tab pos="5067300" algn="l"/>
              </a:tabLst>
              <a:defRPr sz="2400">
                <a:solidFill>
                  <a:srgbClr val="000000"/>
                </a:solidFill>
                <a:latin typeface="Times New Roman" charset="0"/>
                <a:ea typeface="MS PGothic" charset="0"/>
                <a:cs typeface="msgothic" charset="0"/>
              </a:defRPr>
            </a:lvl3pPr>
            <a:lvl4pPr marL="1600200" indent="-228600">
              <a:tabLst>
                <a:tab pos="723900" algn="l"/>
                <a:tab pos="1447800" algn="l"/>
                <a:tab pos="2171700" algn="l"/>
                <a:tab pos="2895600" algn="l"/>
                <a:tab pos="3619500" algn="l"/>
                <a:tab pos="4343400" algn="l"/>
                <a:tab pos="5067300" algn="l"/>
              </a:tabLst>
              <a:defRPr sz="2000">
                <a:solidFill>
                  <a:srgbClr val="000000"/>
                </a:solidFill>
                <a:latin typeface="Times New Roman" charset="0"/>
                <a:ea typeface="MS PGothic" charset="0"/>
                <a:cs typeface="msgothic" charset="0"/>
              </a:defRPr>
            </a:lvl4pPr>
            <a:lvl5pPr marL="2057400" indent="-228600">
              <a:tabLst>
                <a:tab pos="723900" algn="l"/>
                <a:tab pos="1447800" algn="l"/>
                <a:tab pos="2171700" algn="l"/>
                <a:tab pos="2895600" algn="l"/>
                <a:tab pos="3619500" algn="l"/>
                <a:tab pos="4343400" algn="l"/>
                <a:tab pos="5067300" algn="l"/>
              </a:tabLst>
              <a:defRPr sz="2000">
                <a:solidFill>
                  <a:srgbClr val="000000"/>
                </a:solidFill>
                <a:latin typeface="Times New Roman" charset="0"/>
                <a:ea typeface="MS PGothic" charset="0"/>
                <a:cs typeface="msgothic" charset="0"/>
              </a:defRPr>
            </a:lvl5pPr>
            <a:lvl6pPr eaLnBrk="0">
              <a:spcAft>
                <a:spcPts val="288"/>
              </a:spcAft>
              <a:buFont typeface="Wingdings" charset="0"/>
              <a:tabLst>
                <a:tab pos="723900" algn="l"/>
                <a:tab pos="1447800" algn="l"/>
                <a:tab pos="2171700" algn="l"/>
                <a:tab pos="2895600" algn="l"/>
                <a:tab pos="3619500" algn="l"/>
                <a:tab pos="4343400" algn="l"/>
                <a:tab pos="5067300" algn="l"/>
              </a:tabLst>
              <a:defRPr sz="2000">
                <a:solidFill>
                  <a:srgbClr val="000000"/>
                </a:solidFill>
                <a:latin typeface="Times New Roman" charset="0"/>
                <a:ea typeface="MS PGothic" charset="0"/>
                <a:cs typeface="msgothic" charset="0"/>
              </a:defRPr>
            </a:lvl6pPr>
            <a:lvl7pPr eaLnBrk="0">
              <a:spcAft>
                <a:spcPts val="288"/>
              </a:spcAft>
              <a:buFont typeface="Wingdings" charset="0"/>
              <a:tabLst>
                <a:tab pos="723900" algn="l"/>
                <a:tab pos="1447800" algn="l"/>
                <a:tab pos="2171700" algn="l"/>
                <a:tab pos="2895600" algn="l"/>
                <a:tab pos="3619500" algn="l"/>
                <a:tab pos="4343400" algn="l"/>
                <a:tab pos="5067300" algn="l"/>
              </a:tabLst>
              <a:defRPr sz="2000">
                <a:solidFill>
                  <a:srgbClr val="000000"/>
                </a:solidFill>
                <a:latin typeface="Times New Roman" charset="0"/>
                <a:ea typeface="MS PGothic" charset="0"/>
                <a:cs typeface="msgothic" charset="0"/>
              </a:defRPr>
            </a:lvl7pPr>
            <a:lvl8pPr eaLnBrk="0">
              <a:spcAft>
                <a:spcPts val="288"/>
              </a:spcAft>
              <a:buFont typeface="Wingdings" charset="0"/>
              <a:tabLst>
                <a:tab pos="723900" algn="l"/>
                <a:tab pos="1447800" algn="l"/>
                <a:tab pos="2171700" algn="l"/>
                <a:tab pos="2895600" algn="l"/>
                <a:tab pos="3619500" algn="l"/>
                <a:tab pos="4343400" algn="l"/>
                <a:tab pos="5067300" algn="l"/>
              </a:tabLst>
              <a:defRPr sz="2000">
                <a:solidFill>
                  <a:srgbClr val="000000"/>
                </a:solidFill>
                <a:latin typeface="Times New Roman" charset="0"/>
                <a:ea typeface="MS PGothic" charset="0"/>
                <a:cs typeface="msgothic" charset="0"/>
              </a:defRPr>
            </a:lvl8pPr>
            <a:lvl9pPr eaLnBrk="0">
              <a:spcAft>
                <a:spcPts val="288"/>
              </a:spcAft>
              <a:buFont typeface="Wingdings" charset="0"/>
              <a:tabLst>
                <a:tab pos="723900" algn="l"/>
                <a:tab pos="1447800" algn="l"/>
                <a:tab pos="2171700" algn="l"/>
                <a:tab pos="2895600" algn="l"/>
                <a:tab pos="3619500" algn="l"/>
                <a:tab pos="4343400" algn="l"/>
                <a:tab pos="5067300" algn="l"/>
              </a:tabLst>
              <a:defRPr sz="2000">
                <a:solidFill>
                  <a:srgbClr val="000000"/>
                </a:solidFill>
                <a:latin typeface="Times New Roman" charset="0"/>
                <a:ea typeface="MS PGothic" charset="0"/>
                <a:cs typeface="msgothic" charset="0"/>
              </a:defRPr>
            </a:lvl9pPr>
          </a:lstStyle>
          <a:p>
            <a:pPr defTabSz="457200" eaLnBrk="1">
              <a:lnSpc>
                <a:spcPct val="93000"/>
              </a:lnSpc>
              <a:buSzPct val="45000"/>
              <a:buFont typeface="Wingdings" charset="0"/>
              <a:buNone/>
            </a:pPr>
            <a:r>
              <a:rPr lang="en-GB" altLang="zh-CN" sz="1400" dirty="0">
                <a:latin typeface="Arial" charset="0"/>
                <a:ea typeface="SimSun" charset="0"/>
                <a:cs typeface="SimSun" charset="0"/>
              </a:rPr>
              <a:t>© 201</a:t>
            </a:r>
            <a:r>
              <a:rPr lang="en-US" altLang="zh-CN" sz="1400" dirty="0">
                <a:latin typeface="Arial" charset="0"/>
                <a:ea typeface="SimSun" charset="0"/>
                <a:cs typeface="SimSun" charset="0"/>
              </a:rPr>
              <a:t>7</a:t>
            </a:r>
            <a:r>
              <a:rPr lang="en-GB" altLang="zh-CN" sz="1400" dirty="0">
                <a:latin typeface="Arial" charset="0"/>
                <a:ea typeface="SimSun" charset="0"/>
                <a:cs typeface="SimSun" charset="0"/>
              </a:rPr>
              <a:t>American Academy of Neurology</a:t>
            </a:r>
          </a:p>
        </p:txBody>
      </p:sp>
      <p:sp>
        <p:nvSpPr>
          <p:cNvPr id="6" name="TextBox 5"/>
          <p:cNvSpPr txBox="1"/>
          <p:nvPr/>
        </p:nvSpPr>
        <p:spPr>
          <a:xfrm>
            <a:off x="6831754" y="5793136"/>
            <a:ext cx="2138021" cy="461665"/>
          </a:xfrm>
          <a:prstGeom prst="rect">
            <a:avLst/>
          </a:prstGeom>
          <a:noFill/>
        </p:spPr>
        <p:txBody>
          <a:bodyPr wrap="none" rtlCol="0">
            <a:spAutoFit/>
          </a:bodyPr>
          <a:lstStyle/>
          <a:p>
            <a:r>
              <a:rPr lang="en-US" sz="2400" dirty="0"/>
              <a:t>Kasischke et al.</a:t>
            </a:r>
          </a:p>
        </p:txBody>
      </p:sp>
    </p:spTree>
    <p:extLst>
      <p:ext uri="{BB962C8B-B14F-4D97-AF65-F5344CB8AC3E}">
        <p14:creationId xmlns:p14="http://schemas.microsoft.com/office/powerpoint/2010/main" val="31699006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57</TotalTime>
  <Words>333</Words>
  <Application>Microsoft Office PowerPoint</Application>
  <PresentationFormat>On-screen Show (4:3)</PresentationFormat>
  <Paragraphs>29</Paragraphs>
  <Slides>4</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Wingdings</vt:lpstr>
      <vt:lpstr>Office Theme</vt:lpstr>
      <vt:lpstr>A 76-year-old man with word finding difficulties</vt:lpstr>
      <vt:lpstr>VIGNETTE</vt:lpstr>
      <vt:lpstr>IMAGING/EEG</vt:lpstr>
      <vt:lpstr>Sleep-onset REM period (SOREMP) during routine EEG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76-year-old man with word finding difficulties</dc:title>
  <dc:creator>Amanda</dc:creator>
  <cp:lastModifiedBy>Karl Kasischke</cp:lastModifiedBy>
  <cp:revision>10</cp:revision>
  <dcterms:created xsi:type="dcterms:W3CDTF">2019-04-08T01:14:44Z</dcterms:created>
  <dcterms:modified xsi:type="dcterms:W3CDTF">2019-04-11T02:13:23Z</dcterms:modified>
</cp:coreProperties>
</file>