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070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FC37E-A44F-46E6-828D-7A379559D763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4AC8-E89A-4640-9D0E-EA3B76196C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25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</a:rPr>
              <a:t>Figure. MRI images.</a:t>
            </a:r>
          </a:p>
          <a:p>
            <a:r>
              <a:rPr lang="en-US" altLang="en-US" i="0" dirty="0">
                <a:latin typeface="Times New Roman" panose="02020603050405020304" pitchFamily="18" charset="0"/>
              </a:rPr>
              <a:t>(A-D) Axial T2W views. (A) and (B) show bilateral symmetric hyperintensity of the periventricular and deep cerebral white matter with a </a:t>
            </a:r>
            <a:r>
              <a:rPr lang="en-US" altLang="en-US" i="0" dirty="0" err="1">
                <a:latin typeface="Times New Roman" panose="02020603050405020304" pitchFamily="18" charset="0"/>
              </a:rPr>
              <a:t>tigroid</a:t>
            </a:r>
            <a:r>
              <a:rPr lang="en-US" altLang="en-US" i="0" dirty="0">
                <a:latin typeface="Times New Roman" panose="02020603050405020304" pitchFamily="18" charset="0"/>
              </a:rPr>
              <a:t> appearance; (C) shows bilateral T2 thalamic </a:t>
            </a:r>
            <a:r>
              <a:rPr lang="en-US" altLang="en-US" i="0" dirty="0" err="1">
                <a:latin typeface="Times New Roman" panose="02020603050405020304" pitchFamily="18" charset="0"/>
              </a:rPr>
              <a:t>hypointensities</a:t>
            </a:r>
            <a:r>
              <a:rPr lang="en-US" altLang="en-US" i="0" dirty="0">
                <a:latin typeface="Times New Roman" panose="02020603050405020304" pitchFamily="18" charset="0"/>
              </a:rPr>
              <a:t> (arrowheads) and predominant parieto-occipital white matter involvement; (D) shows normal, non-enlarged optic nerves. (E-H) Coronal T2W views. (D) shows bilateral symmetric hyperintensity of the periventricular and deep cerebral white matter with a </a:t>
            </a:r>
            <a:r>
              <a:rPr lang="en-US" altLang="en-US" i="0" dirty="0" err="1">
                <a:latin typeface="Times New Roman" panose="02020603050405020304" pitchFamily="18" charset="0"/>
              </a:rPr>
              <a:t>tigroid</a:t>
            </a:r>
            <a:r>
              <a:rPr lang="en-US" altLang="en-US" i="0" dirty="0">
                <a:latin typeface="Times New Roman" panose="02020603050405020304" pitchFamily="18" charset="0"/>
              </a:rPr>
              <a:t> appearance; (E) shows peri-dentate cerebellar white matter hyperintensities (arrows); (F) shows bilateral T2 thalamic </a:t>
            </a:r>
            <a:r>
              <a:rPr lang="en-US" altLang="en-US" i="0" dirty="0" err="1">
                <a:latin typeface="Times New Roman" panose="02020603050405020304" pitchFamily="18" charset="0"/>
              </a:rPr>
              <a:t>hypointensities</a:t>
            </a:r>
            <a:r>
              <a:rPr lang="en-US" altLang="en-US" i="0" dirty="0">
                <a:latin typeface="Times New Roman" panose="02020603050405020304" pitchFamily="18" charset="0"/>
              </a:rPr>
              <a:t> (arrowheads); (H) shows normal, non-enlarged optic nerves.</a:t>
            </a:r>
            <a:endParaRPr lang="en-CA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84AC8-E89A-4640-9D0E-EA3B76196CE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9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AutoNum type="arabicPeriod"/>
              <a:defRPr/>
            </a:pPr>
            <a:r>
              <a:rPr lang="en-GB" dirty="0" err="1">
                <a:latin typeface="Arial" charset="0"/>
                <a:cs typeface="msgothic" charset="0"/>
              </a:rPr>
              <a:t>Duffner</a:t>
            </a:r>
            <a:r>
              <a:rPr lang="en-GB" dirty="0">
                <a:latin typeface="Arial" charset="0"/>
                <a:cs typeface="msgothic" charset="0"/>
              </a:rPr>
              <a:t> PK, </a:t>
            </a:r>
            <a:r>
              <a:rPr lang="en-GB" dirty="0" err="1">
                <a:latin typeface="Arial" charset="0"/>
                <a:cs typeface="msgothic" charset="0"/>
              </a:rPr>
              <a:t>Barczykowski</a:t>
            </a:r>
            <a:r>
              <a:rPr lang="en-GB" dirty="0">
                <a:latin typeface="Arial" charset="0"/>
                <a:cs typeface="msgothic" charset="0"/>
              </a:rPr>
              <a:t> A, Jalal K, et al. Early infantile </a:t>
            </a:r>
            <a:r>
              <a:rPr lang="en-GB" dirty="0" err="1">
                <a:latin typeface="Arial" charset="0"/>
                <a:cs typeface="msgothic" charset="0"/>
              </a:rPr>
              <a:t>Krabbe</a:t>
            </a:r>
            <a:r>
              <a:rPr lang="en-GB" dirty="0">
                <a:latin typeface="Arial" charset="0"/>
                <a:cs typeface="msgothic" charset="0"/>
              </a:rPr>
              <a:t> disease: results of the World-Wide Registry. </a:t>
            </a:r>
            <a:r>
              <a:rPr lang="en-GB" dirty="0" err="1">
                <a:latin typeface="Arial" charset="0"/>
                <a:cs typeface="msgothic" charset="0"/>
              </a:rPr>
              <a:t>Pediatr</a:t>
            </a:r>
            <a:r>
              <a:rPr lang="en-GB" dirty="0">
                <a:latin typeface="Arial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cs typeface="msgothic" charset="0"/>
              </a:rPr>
              <a:t>Neurol</a:t>
            </a:r>
            <a:r>
              <a:rPr lang="en-GB" dirty="0">
                <a:latin typeface="Arial" charset="0"/>
                <a:cs typeface="msgothic" charset="0"/>
              </a:rPr>
              <a:t> 2011;45:141.</a:t>
            </a:r>
          </a:p>
          <a:p>
            <a:pPr marL="228600" indent="-228600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AutoNum type="arabicPeriod"/>
              <a:defRPr/>
            </a:pPr>
            <a:r>
              <a:rPr lang="en-GB" dirty="0">
                <a:latin typeface="Arial" charset="0"/>
                <a:cs typeface="msgothic" charset="0"/>
              </a:rPr>
              <a:t>Wenger DA. </a:t>
            </a:r>
            <a:r>
              <a:rPr lang="en-GB" dirty="0" err="1">
                <a:latin typeface="Arial" charset="0"/>
                <a:cs typeface="msgothic" charset="0"/>
              </a:rPr>
              <a:t>Krabbe</a:t>
            </a:r>
            <a:r>
              <a:rPr lang="en-GB" dirty="0">
                <a:latin typeface="Arial" charset="0"/>
                <a:cs typeface="msgothic" charset="0"/>
              </a:rPr>
              <a:t> disease. </a:t>
            </a:r>
            <a:r>
              <a:rPr lang="en-GB" dirty="0" err="1">
                <a:latin typeface="Arial" charset="0"/>
                <a:cs typeface="msgothic" charset="0"/>
              </a:rPr>
              <a:t>GeneReviews</a:t>
            </a:r>
            <a:r>
              <a:rPr lang="en-GB" dirty="0">
                <a:latin typeface="Arial" charset="0"/>
                <a:cs typeface="msgothic" charset="0"/>
              </a:rPr>
              <a:t>. www.ncbi.nlm.nih.gov/books/NBK1238/(Accessed on December 14, 2011).</a:t>
            </a:r>
          </a:p>
          <a:p>
            <a:pPr marL="228600" indent="-228600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AutoNum type="arabicPeriod"/>
              <a:defRPr/>
            </a:pPr>
            <a:r>
              <a:rPr lang="en-US" dirty="0">
                <a:cs typeface="+mn-cs"/>
              </a:rPr>
              <a:t>Muthusamy K, Sudhakar SV, Thomas M, et al. Revisiting magnetic resonance imaging pattern of </a:t>
            </a:r>
            <a:r>
              <a:rPr lang="en-US" dirty="0" err="1">
                <a:cs typeface="+mn-cs"/>
              </a:rPr>
              <a:t>Krabbe</a:t>
            </a:r>
            <a:r>
              <a:rPr lang="en-US" dirty="0">
                <a:cs typeface="+mn-cs"/>
              </a:rPr>
              <a:t> disease- Lessons from an Indian cohort. J Clin </a:t>
            </a:r>
            <a:r>
              <a:rPr lang="en-US" dirty="0" err="1">
                <a:cs typeface="+mn-cs"/>
              </a:rPr>
              <a:t>Imgaing</a:t>
            </a:r>
            <a:r>
              <a:rPr lang="en-US" dirty="0">
                <a:cs typeface="+mn-cs"/>
              </a:rPr>
              <a:t> Sci 2019;9:25.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84AC8-E89A-4640-9D0E-EA3B76196CE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7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8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75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0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34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01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19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7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7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36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49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5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8AED-C0B0-4438-B5A9-7A892E676966}" type="datetimeFigureOut">
              <a:rPr lang="en-CA" smtClean="0"/>
              <a:t>2020-03-09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94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3291"/>
            <a:ext cx="9144000" cy="1359044"/>
          </a:xfrm>
        </p:spPr>
        <p:txBody>
          <a:bodyPr>
            <a:normAutofit/>
          </a:bodyPr>
          <a:lstStyle/>
          <a:p>
            <a:r>
              <a:rPr lang="en-GB" altLang="en-US" sz="4400" b="1" dirty="0">
                <a:latin typeface="Calibri" panose="020F0502020204030204" pitchFamily="34" charset="0"/>
              </a:rPr>
              <a:t>An 8-month-old with a </a:t>
            </a:r>
            <a:r>
              <a:rPr lang="en-GB" altLang="ja-JP" sz="4400" b="1" dirty="0" err="1">
                <a:latin typeface="Calibri" panose="020F0502020204030204" pitchFamily="34" charset="0"/>
              </a:rPr>
              <a:t>tigroid</a:t>
            </a:r>
            <a:br>
              <a:rPr lang="en-GB" altLang="en-US" sz="4400" b="1" dirty="0">
                <a:latin typeface="Calibri" panose="020F0502020204030204" pitchFamily="34" charset="0"/>
              </a:rPr>
            </a:br>
            <a:r>
              <a:rPr lang="en-GB" altLang="ja-JP" sz="4400" b="1" dirty="0">
                <a:latin typeface="Calibri" panose="020F0502020204030204" pitchFamily="34" charset="0"/>
              </a:rPr>
              <a:t>MRI pattern</a:t>
            </a:r>
            <a:endParaRPr lang="en-CA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348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CA" sz="4800" dirty="0"/>
              <a:t>Teaching </a:t>
            </a:r>
            <a:r>
              <a:rPr lang="en-CA" sz="4800" dirty="0" err="1"/>
              <a:t>NeuroImages</a:t>
            </a:r>
            <a:endParaRPr lang="en-CA" sz="4800" dirty="0"/>
          </a:p>
          <a:p>
            <a:r>
              <a:rPr lang="en-CA" sz="3800" i="1" dirty="0"/>
              <a:t>Neurology</a:t>
            </a:r>
          </a:p>
          <a:p>
            <a:r>
              <a:rPr lang="en-CA" sz="3800" dirty="0"/>
              <a:t>Resident and Fellow Section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50" y="5765977"/>
            <a:ext cx="3454699" cy="86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06B35157-6C88-4917-A77C-2C5E8804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" y="6294313"/>
            <a:ext cx="2879725" cy="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</p:spTree>
    <p:extLst>
      <p:ext uri="{BB962C8B-B14F-4D97-AF65-F5344CB8AC3E}">
        <p14:creationId xmlns:p14="http://schemas.microsoft.com/office/powerpoint/2010/main" val="3274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482"/>
          </a:xfrm>
        </p:spPr>
        <p:txBody>
          <a:bodyPr/>
          <a:lstStyle/>
          <a:p>
            <a:pPr algn="ctr"/>
            <a:r>
              <a:rPr lang="en-CA" dirty="0">
                <a:latin typeface="+mn-lt"/>
              </a:rPr>
              <a:t>Vignette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8-month-old female presented with a 1-month history of developmental regression, irritability, and </a:t>
            </a:r>
            <a:r>
              <a:rPr lang="en-US" dirty="0" err="1"/>
              <a:t>opisthotonic</a:t>
            </a:r>
            <a:r>
              <a:rPr lang="en-US" dirty="0"/>
              <a:t> posturing. </a:t>
            </a:r>
          </a:p>
          <a:p>
            <a:r>
              <a:rPr lang="en-US" dirty="0"/>
              <a:t>A brain MRI revealed abnormal T2 hyperintensities in the periventricular and deep cerebral white matter, and in the peri-dentate cerebellar white matter.</a:t>
            </a:r>
          </a:p>
          <a:p>
            <a:r>
              <a:rPr lang="en-US" dirty="0"/>
              <a:t>Reduced </a:t>
            </a:r>
            <a:r>
              <a:rPr lang="en-US" dirty="0" err="1"/>
              <a:t>galactocerebrosidase</a:t>
            </a:r>
            <a:r>
              <a:rPr lang="en-US" dirty="0"/>
              <a:t> activity in leukocytes confirmed the diagnosis of </a:t>
            </a:r>
            <a:r>
              <a:rPr lang="en-US" dirty="0" err="1"/>
              <a:t>Krabbe</a:t>
            </a:r>
            <a:r>
              <a:rPr lang="en-US" dirty="0"/>
              <a:t> disease.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35" y="5633885"/>
            <a:ext cx="3439746" cy="8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3044" y="6129426"/>
            <a:ext cx="36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/>
              <a:t>Andriescu</a:t>
            </a:r>
            <a:r>
              <a:rPr lang="en-CA" sz="2400" dirty="0"/>
              <a:t> et al.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5823A28-EB11-45C0-BE74-28B8E467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" y="6294313"/>
            <a:ext cx="2879725" cy="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</p:spTree>
    <p:extLst>
      <p:ext uri="{BB962C8B-B14F-4D97-AF65-F5344CB8AC3E}">
        <p14:creationId xmlns:p14="http://schemas.microsoft.com/office/powerpoint/2010/main" val="405588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115"/>
            <a:ext cx="10515600" cy="772012"/>
          </a:xfrm>
        </p:spPr>
        <p:txBody>
          <a:bodyPr/>
          <a:lstStyle/>
          <a:p>
            <a:pPr algn="ctr"/>
            <a:r>
              <a:rPr lang="en-CA" dirty="0">
                <a:latin typeface="+mn-lt"/>
              </a:rPr>
              <a:t>Imaging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58B63A0-DF06-4A84-B53C-0AE18640B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" y="6294313"/>
            <a:ext cx="2879725" cy="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3CDFBB-7966-44BE-BB30-DBB05C63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35" y="5633885"/>
            <a:ext cx="3439746" cy="8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5C7DE-86BB-4EC2-A4DD-E6B80EB0EBC3}"/>
              </a:ext>
            </a:extLst>
          </p:cNvPr>
          <p:cNvSpPr txBox="1"/>
          <p:nvPr/>
        </p:nvSpPr>
        <p:spPr>
          <a:xfrm>
            <a:off x="8303045" y="6133355"/>
            <a:ext cx="36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/>
              <a:t>Andriescu</a:t>
            </a:r>
            <a:r>
              <a:rPr lang="en-CA" sz="2400" dirty="0"/>
              <a:t> et al.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1808576-CA4A-4755-9A84-D20E4759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31" y="1120038"/>
            <a:ext cx="7498738" cy="43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5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622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Infantile-onset </a:t>
            </a:r>
            <a:r>
              <a:rPr lang="en-US" dirty="0" err="1">
                <a:latin typeface="+mn-lt"/>
              </a:rPr>
              <a:t>Krabbe</a:t>
            </a:r>
            <a:r>
              <a:rPr lang="en-US" dirty="0">
                <a:latin typeface="+mn-lt"/>
              </a:rPr>
              <a:t> disease with </a:t>
            </a:r>
            <a:r>
              <a:rPr lang="en-US" dirty="0" err="1">
                <a:latin typeface="+mn-lt"/>
              </a:rPr>
              <a:t>tigroid</a:t>
            </a:r>
            <a:r>
              <a:rPr lang="en-US" dirty="0">
                <a:latin typeface="+mn-lt"/>
              </a:rPr>
              <a:t> appearance of the white matter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4A5D5F-EAEC-464E-8D34-333DA94A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3183"/>
            <a:ext cx="10515600" cy="3009134"/>
          </a:xfrm>
        </p:spPr>
        <p:txBody>
          <a:bodyPr/>
          <a:lstStyle/>
          <a:p>
            <a:r>
              <a:rPr lang="en-US" dirty="0"/>
              <a:t>Though typically characteristic of metachromatic leukodystrophy (MLD), the </a:t>
            </a:r>
            <a:r>
              <a:rPr lang="en-US" dirty="0" err="1"/>
              <a:t>tigroid</a:t>
            </a:r>
            <a:r>
              <a:rPr lang="en-US" dirty="0"/>
              <a:t> MRI pattern can also be seen in </a:t>
            </a:r>
            <a:r>
              <a:rPr lang="en-US" dirty="0" err="1"/>
              <a:t>Pelizaeus</a:t>
            </a:r>
            <a:r>
              <a:rPr lang="en-US" dirty="0"/>
              <a:t>-Merzbacher, and </a:t>
            </a:r>
            <a:r>
              <a:rPr lang="en-US" dirty="0" err="1"/>
              <a:t>Krabbe</a:t>
            </a:r>
            <a:r>
              <a:rPr lang="en-US" dirty="0"/>
              <a:t> disease.</a:t>
            </a:r>
          </a:p>
          <a:p>
            <a:r>
              <a:rPr lang="en-US" dirty="0"/>
              <a:t>Clinically, irritability, </a:t>
            </a:r>
            <a:r>
              <a:rPr lang="en-US" dirty="0" err="1"/>
              <a:t>opisthotonus</a:t>
            </a:r>
            <a:r>
              <a:rPr lang="en-US" dirty="0"/>
              <a:t>, developmental regression, and radiographically, early cerebellar involvement, decreased thalamic T2 signal, and if present, optic nerve enlargement, can help differentiate </a:t>
            </a:r>
            <a:r>
              <a:rPr lang="en-US" dirty="0" err="1"/>
              <a:t>Krabbe</a:t>
            </a:r>
            <a:r>
              <a:rPr lang="en-US" dirty="0"/>
              <a:t> disease from MLD.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C7DA77D-A56F-42C1-8B55-EBC42060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" y="6294313"/>
            <a:ext cx="2879725" cy="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2019 American Academy of Neurology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A02534B-848F-4454-AB88-93EDA6FA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35" y="5633885"/>
            <a:ext cx="3439746" cy="8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64AC25-135F-4D2F-8BA1-70B25D48F2CA}"/>
              </a:ext>
            </a:extLst>
          </p:cNvPr>
          <p:cNvSpPr txBox="1"/>
          <p:nvPr/>
        </p:nvSpPr>
        <p:spPr>
          <a:xfrm>
            <a:off x="8303045" y="6144792"/>
            <a:ext cx="36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err="1"/>
              <a:t>Andriescu</a:t>
            </a:r>
            <a:r>
              <a:rPr lang="en-CA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14419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392</Words>
  <Application>Microsoft Office PowerPoint</Application>
  <PresentationFormat>Widescreen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An 8-month-old with a tigroid MRI pattern</vt:lpstr>
      <vt:lpstr>Vignette</vt:lpstr>
      <vt:lpstr>Imaging</vt:lpstr>
      <vt:lpstr>Infantile-onset Krabbe disease with tigroid appearance of the white matter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76 year old man with unilateral blindness</dc:title>
  <dc:creator>Windows User</dc:creator>
  <cp:lastModifiedBy>Andrea Rahkola</cp:lastModifiedBy>
  <cp:revision>24</cp:revision>
  <dcterms:created xsi:type="dcterms:W3CDTF">2016-07-15T00:11:07Z</dcterms:created>
  <dcterms:modified xsi:type="dcterms:W3CDTF">2020-03-09T18:42:13Z</dcterms:modified>
</cp:coreProperties>
</file>