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6" r:id="rId6"/>
    <p:sldId id="257" r:id="rId7"/>
    <p:sldId id="258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44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8007AE-1612-47BF-99C0-FDB7B24EEF97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0EAB6-035A-4D44-86E6-0C60819E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 b="1"/>
            </a:pPr>
            <a:r>
              <a:rPr lang="en-US" b="1" dirty="0"/>
              <a:t>Figure 1</a:t>
            </a:r>
            <a:r>
              <a:rPr lang="en-US" b="1" baseline="0" dirty="0"/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 DSA revealing left cervical internal carotid artery occlusion due to underlying dissection with characteristic flame-shaped appearance (A).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DSA images during (B and C) and at the end of mechanical thrombectomy (Panel D) disclose extra- and intra-cranial ICA recanalization and mural dissection (D;  black arrows).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8F0FC-0597-44C3-BD8D-DE8658E2A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 b="1"/>
            </a:pPr>
            <a:r>
              <a:rPr lang="en-US" b="1" dirty="0"/>
              <a:t>Figure 2. </a:t>
            </a:r>
            <a:endParaRPr lang="en-US" b="1" baseline="0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Hyperdense MCA–Sign in the left M1 segment (A; white arrows) on baseline brain-CT. Post-Thrombectomy DSA revealing complete reperfusion – [TICI-2B (B)]. Residual basal ganglia infarction depicted in follow-up brain MRI (C; red arrow).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 sensory tests showing impairment of cold and warm perception in the lower limbs (D and E) and corneal confocal microscopy revealing bilateral cornea verticillata (F). </a:t>
            </a: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8F0FC-0597-44C3-BD8D-DE8658E2A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5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 b="1"/>
            </a:pPr>
            <a:r>
              <a:rPr lang="en-US" dirty="0"/>
              <a:t>References</a:t>
            </a:r>
          </a:p>
          <a:p>
            <a:pPr marL="228600" lvl="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Edwin Kolodny, MD, Andreas Fellgiebel, MD, Max J. Hilz, MD, et.al Cerebrovascular Involvement in Fabry Disease. Current Status of Knowledge.  Stroke. 2015;46:302-313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Raf Brouns, MD, PhD, Vincent Thijs, MD, PhD, Francois Eyskens, MD, PhD, et.al., Belgian Fabry Study. Prevalence of Fabry Disease in a Cohort of 1000 Young Patients with Cerebrovascular Disease. Stroke.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2010;41:863-868.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C1709-9C8D-4532-A2B0-BF42469160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2FC1-0500-410C-B0C3-70697C37FEF2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B283-1DCD-4787-8F8A-8BA63EA6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C9D6-EC7A-41A9-B118-CC216524064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07CD-33BC-40E3-BAEE-D789F5F6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43E-C727-4F43-A930-B55D83DFD799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1295-8D10-4F07-91B1-ACBB659E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4F3D-A8B9-4A02-96D0-0E2B63FD9EF1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B4B0-D13C-48F1-8511-14C6C9E4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DB67-3F74-47F8-9C8B-037B4661AB72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E426-CF19-4B71-8316-B5A79298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BD23-9943-44DE-882F-E0D332DBC32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C5CC-F5CF-4B90-8B68-146ED9E55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90C7-D507-4E15-98CF-3705F35C907E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0D10-86CF-4FAF-88F6-A0CB328C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8D7E-3177-48C5-82AB-D387AB1A92DE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4DF2-49B5-4256-A92E-B814A62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BC22-691E-4A88-81BB-810B62A8C71D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38FC-DB2E-44EF-B278-BD3A41C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49F3-4772-4E85-B093-B1A50A64AD9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BB45-256F-4BEF-8BA2-BED05E2C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4408-141B-41FC-8657-D3E8881E5ED7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748-3465-4F8A-BC97-3F1BFCA9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6479-254C-4894-BE78-B03CDA263E21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05359-FFE6-4223-9F9F-0F6C83138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an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38" y="1030784"/>
            <a:ext cx="99187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noFill/>
                  <a:prstDash val="solid"/>
                </a:ln>
                <a:latin typeface="+mj-lt"/>
                <a:cs typeface="+mn-cs"/>
              </a:rPr>
              <a:t>A 49-year-old man with acute left middle cerebral artery occlusion</a:t>
            </a:r>
            <a:endParaRPr lang="x-none" sz="4400" b="1" dirty="0">
              <a:ln w="12700">
                <a:noFill/>
                <a:prstDash val="solid"/>
              </a:ln>
              <a:latin typeface="+mj-lt"/>
              <a:cs typeface="+mn-cs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287588" y="2152650"/>
            <a:ext cx="7772400" cy="1470025"/>
          </a:xfrm>
        </p:spPr>
        <p:txBody>
          <a:bodyPr/>
          <a:lstStyle/>
          <a:p>
            <a:r>
              <a:rPr lang="en-US" sz="4400" dirty="0"/>
              <a:t>Teaching </a:t>
            </a:r>
            <a:r>
              <a:rPr lang="en-US" sz="4400" dirty="0" err="1"/>
              <a:t>NeuroImages</a:t>
            </a:r>
            <a:endParaRPr lang="en-US" sz="4400" dirty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973388" y="3860800"/>
            <a:ext cx="6400800" cy="1266825"/>
          </a:xfrm>
        </p:spPr>
        <p:txBody>
          <a:bodyPr/>
          <a:lstStyle/>
          <a:p>
            <a:r>
              <a:rPr lang="en-US" sz="3200" i="1" dirty="0"/>
              <a:t>Neurology</a:t>
            </a:r>
            <a:r>
              <a:rPr lang="en-US" sz="3200" dirty="0"/>
              <a:t>®</a:t>
            </a:r>
          </a:p>
          <a:p>
            <a:r>
              <a:rPr lang="en-US" sz="3200" dirty="0"/>
              <a:t>Resident &amp; Fellow Section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58324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Vignette</a:t>
            </a:r>
          </a:p>
        </p:txBody>
      </p:sp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444500" y="981981"/>
            <a:ext cx="1130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We describe the neuroimaging findings of a 49-year-old man presenting with left middle cerebral artery occlusion (admission NIHSS-score: 19) due to an underlying spontaneous carotid artery dissection.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The Patient was treated with intravenous thrombolysis and mechanical thrombectomy, achieving complete reperfusion.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754334C-3F1E-41C3-A703-220B6CBB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6CC6EE-A098-485B-9E1A-78D9EE1F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325" y="6216650"/>
            <a:ext cx="225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Theodorou</a:t>
            </a:r>
            <a:r>
              <a:rPr lang="en-US" sz="2400" dirty="0"/>
              <a:t> et al.</a:t>
            </a:r>
          </a:p>
        </p:txBody>
      </p:sp>
      <p:pic>
        <p:nvPicPr>
          <p:cNvPr id="3" name="Picture 2" descr="Site Logo">
            <a:hlinkClick r:id="rId2"/>
            <a:extLst>
              <a:ext uri="{FF2B5EF4-FFF2-40B4-BE49-F238E27FC236}">
                <a16:creationId xmlns:a16="http://schemas.microsoft.com/office/drawing/2014/main" id="{47080934-6B49-42F9-A655-0F58BE97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22" y="5846752"/>
            <a:ext cx="2255555" cy="7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Image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39325" y="6216650"/>
            <a:ext cx="225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Theodorou</a:t>
            </a:r>
            <a:r>
              <a:rPr lang="en-US" sz="2400" dirty="0"/>
              <a:t> et al.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B0CCC5A-9E16-476D-A286-265F2E2A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pic>
        <p:nvPicPr>
          <p:cNvPr id="3" name="Picture 2" descr="A picture containing photo, sitting, different, old&#10;&#10;Description automatically generated">
            <a:extLst>
              <a:ext uri="{FF2B5EF4-FFF2-40B4-BE49-F238E27FC236}">
                <a16:creationId xmlns:a16="http://schemas.microsoft.com/office/drawing/2014/main" id="{03A289AF-ABE9-4CD6-937F-676A165BF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2" y="994183"/>
            <a:ext cx="9208558" cy="4721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Image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39325" y="6216650"/>
            <a:ext cx="225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Theodorou</a:t>
            </a:r>
            <a:r>
              <a:rPr lang="en-US" sz="2400" dirty="0"/>
              <a:t> et al.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B0CCC5A-9E16-476D-A286-265F2E2A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33F815-F719-4BC1-87EA-84BA4C377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2"/>
          <a:stretch/>
        </p:blipFill>
        <p:spPr>
          <a:xfrm>
            <a:off x="2240589" y="1006456"/>
            <a:ext cx="5240965" cy="241160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A5ABE7-91EB-4DCC-8543-3362264A18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4" r="51776" b="32161"/>
          <a:stretch/>
        </p:blipFill>
        <p:spPr>
          <a:xfrm>
            <a:off x="7551890" y="967114"/>
            <a:ext cx="2403789" cy="2450946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18C76D-3591-4E62-959E-2288532ED3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2967" r="2008" b="33040"/>
          <a:stretch/>
        </p:blipFill>
        <p:spPr>
          <a:xfrm>
            <a:off x="2187819" y="3483192"/>
            <a:ext cx="2579504" cy="2443487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ADF1D1-0510-4625-B0B6-8A836F04A5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5"/>
          <a:stretch/>
        </p:blipFill>
        <p:spPr>
          <a:xfrm>
            <a:off x="4863402" y="3449699"/>
            <a:ext cx="5140779" cy="23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44500" y="165555"/>
            <a:ext cx="1130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An Uncommon Cause Of Carotid Artery Dissection: Fabry Disease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4500" y="1507253"/>
            <a:ext cx="11303000" cy="421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CA" sz="3200" dirty="0"/>
              <a:t>DSA pre- and post-thrombectomy, revealed occlusion of the left internal carotid artery and the underlying mural dissection.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CA" sz="3200" dirty="0"/>
              <a:t>Further diagnostic work-up excluded other stroke-</a:t>
            </a:r>
            <a:r>
              <a:rPr lang="en-CA" sz="3200" dirty="0" err="1"/>
              <a:t>etiologies</a:t>
            </a:r>
            <a:r>
              <a:rPr lang="en-CA" sz="3200" dirty="0"/>
              <a:t> and revealed bilateral cornea </a:t>
            </a:r>
            <a:r>
              <a:rPr lang="en-CA" sz="3200" dirty="0" err="1"/>
              <a:t>verticillata</a:t>
            </a:r>
            <a:r>
              <a:rPr lang="en-CA" sz="3200" dirty="0"/>
              <a:t>, large-fiber sensory polyneuropathy with impaired lower-limb temperature perception.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CA" sz="3200" dirty="0"/>
              <a:t>Low a-galactosidase levels and molecular genetic testing disclosing pathogenic GLA variant [c427G&gt;A p.(Ala143Thr)] established Fabry-Disease diagnosis. 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IN" sz="32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1C07283-E2B6-4399-9BC9-F4D4579A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C57912-7442-4E58-B8FB-242D6724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325" y="6216650"/>
            <a:ext cx="225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Theodorou</a:t>
            </a:r>
            <a:r>
              <a:rPr lang="en-US" sz="2400" dirty="0"/>
              <a:t> et 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34039D8CCA04A8D111D3CF6AC1160" ma:contentTypeVersion="118" ma:contentTypeDescription="Create a new document." ma:contentTypeScope="" ma:versionID="d3c4e44288f4dbfeae688b43334980e3">
  <xsd:schema xmlns:xsd="http://www.w3.org/2001/XMLSchema" xmlns:xs="http://www.w3.org/2001/XMLSchema" xmlns:p="http://schemas.microsoft.com/office/2006/metadata/properties" xmlns:ns2="e7320cf4-ae7b-42d1-8d40-7b46a3e34241" xmlns:ns3="5b392074-1baa-4a69-8bcc-cde031b15a15" targetNamespace="http://schemas.microsoft.com/office/2006/metadata/properties" ma:root="true" ma:fieldsID="e87a8b1405fbbb239e4df35f6d4e8ac9" ns2:_="" ns3:_="">
    <xsd:import namespace="e7320cf4-ae7b-42d1-8d40-7b46a3e34241"/>
    <xsd:import namespace="5b392074-1baa-4a69-8bcc-cde031b15a15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0cf4-ae7b-42d1-8d40-7b46a3e34241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8" nillable="true" ma:displayName="Expiration Year" ma:format="Dropdown" ma:internalName="Expiration_x0020_Year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9" nillable="true" ma:displayName="Doc Status" ma:default="Active" ma:format="Dropdown" ma:internalName="Doc_x0020_Status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92074-1baa-4a69-8bcc-cde031b15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e7320cf4-ae7b-42d1-8d40-7b46a3e34241">Active</Doc_x0020_Status>
    <Expiration_x0020_Year xmlns="e7320cf4-ae7b-42d1-8d40-7b46a3e34241" xsi:nil="true"/>
    <_dlc_DocId xmlns="e7320cf4-ae7b-42d1-8d40-7b46a3e34241">XR3R6C5RZQK7-1114359290-10793</_dlc_DocId>
    <_dlc_DocIdUrl xmlns="e7320cf4-ae7b-42d1-8d40-7b46a3e34241">
      <Url>https://aan1-portal1.sharepoint.com/AEI/Neurology/_layouts/15/DocIdRedir.aspx?ID=XR3R6C5RZQK7-1114359290-10793</Url>
      <Description>XR3R6C5RZQK7-1114359290-10793</Description>
    </_dlc_DocIdUrl>
  </documentManagement>
</p:properties>
</file>

<file path=customXml/itemProps1.xml><?xml version="1.0" encoding="utf-8"?>
<ds:datastoreItem xmlns:ds="http://schemas.openxmlformats.org/officeDocument/2006/customXml" ds:itemID="{9847AA1A-7238-4780-9F2C-EF7EED41E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20cf4-ae7b-42d1-8d40-7b46a3e34241"/>
    <ds:schemaRef ds:uri="5b392074-1baa-4a69-8bcc-cde031b15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CB2E8-A21D-4943-A16C-976375AB9CB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40639C-9986-4639-8830-C6F45AABD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653657B-0121-4630-AC57-9F97123D519F}">
  <ds:schemaRefs>
    <ds:schemaRef ds:uri="http://schemas.microsoft.com/office/2006/metadata/properties"/>
    <ds:schemaRef ds:uri="http://schemas.microsoft.com/office/infopath/2007/PartnerControls"/>
    <ds:schemaRef ds:uri="e7320cf4-ae7b-42d1-8d40-7b46a3e342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409</Words>
  <Application>Microsoft Office PowerPoint</Application>
  <PresentationFormat>Widescreen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Teaching NeuroImages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Andrea Rahkola</cp:lastModifiedBy>
  <cp:revision>17</cp:revision>
  <dcterms:created xsi:type="dcterms:W3CDTF">2019-01-10T05:30:26Z</dcterms:created>
  <dcterms:modified xsi:type="dcterms:W3CDTF">2020-08-04T19:57:47Z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0x0101002FD34039D8CCA04A8D111D3CF6AC1160</vt:lpwstr>
  </property>
  <property fmtid="{D5CDD505-2E9C-101B-9397-08002B2CF9AE}" pid="3" name="_dlc_DocIdItemGuid">
    <vt:lpwstr>a894ebac-47fd-4263-bc96-e8b00d64b405</vt:lpwstr>
  </property>
</Properties>
</file>