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6" r:id="rId2"/>
    <p:sldId id="259" r:id="rId3"/>
    <p:sldId id="260" r:id="rId4"/>
    <p:sldId id="258"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77" autoAdjust="0"/>
    <p:restoredTop sz="83396" autoAdjust="0"/>
  </p:normalViewPr>
  <p:slideViewPr>
    <p:cSldViewPr snapToGrid="0" snapToObjects="1">
      <p:cViewPr varScale="1">
        <p:scale>
          <a:sx n="95" d="100"/>
          <a:sy n="95" d="100"/>
        </p:scale>
        <p:origin x="223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8B3EF7-2E3F-2445-9E01-3A44579055AB}" type="datetimeFigureOut">
              <a:rPr lang="en-US" smtClean="0"/>
              <a:t>10/5/2020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FABEF7-AF11-2D46-8752-0B0D0F3D027A}" type="slidenum">
              <a:rPr lang="en-US" smtClean="0"/>
              <a:t>‹#›</a:t>
            </a:fld>
            <a:endParaRPr lang="en-US"/>
          </a:p>
        </p:txBody>
      </p:sp>
    </p:spTree>
    <p:extLst>
      <p:ext uri="{BB962C8B-B14F-4D97-AF65-F5344CB8AC3E}">
        <p14:creationId xmlns:p14="http://schemas.microsoft.com/office/powerpoint/2010/main" val="23850078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FABEF7-AF11-2D46-8752-0B0D0F3D027A}" type="slidenum">
              <a:rPr lang="en-US" smtClean="0"/>
              <a:t>1</a:t>
            </a:fld>
            <a:endParaRPr lang="en-US"/>
          </a:p>
        </p:txBody>
      </p:sp>
    </p:spTree>
    <p:extLst>
      <p:ext uri="{BB962C8B-B14F-4D97-AF65-F5344CB8AC3E}">
        <p14:creationId xmlns:p14="http://schemas.microsoft.com/office/powerpoint/2010/main" val="2686347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FABEF7-AF11-2D46-8752-0B0D0F3D027A}" type="slidenum">
              <a:rPr lang="en-US" smtClean="0"/>
              <a:t>2</a:t>
            </a:fld>
            <a:endParaRPr lang="en-US"/>
          </a:p>
        </p:txBody>
      </p:sp>
    </p:spTree>
    <p:extLst>
      <p:ext uri="{BB962C8B-B14F-4D97-AF65-F5344CB8AC3E}">
        <p14:creationId xmlns:p14="http://schemas.microsoft.com/office/powerpoint/2010/main" val="3547255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Figure</a:t>
            </a:r>
          </a:p>
          <a:p>
            <a:pPr>
              <a:lnSpc>
                <a:spcPct val="107000"/>
              </a:lnSpc>
              <a:spcAft>
                <a:spcPts val="800"/>
              </a:spcAft>
            </a:pPr>
            <a:r>
              <a:rPr lang="en-IN" sz="1800" dirty="0">
                <a:effectLst/>
                <a:latin typeface="Times New Roman" panose="02020603050405020304" pitchFamily="18" charset="0"/>
                <a:ea typeface="Calibri" panose="020F0502020204030204" pitchFamily="34" charset="0"/>
                <a:cs typeface="Latha" panose="020B0604020202020204" pitchFamily="34" charset="0"/>
              </a:rPr>
              <a:t>Coronal T2 (A) and coronal T1 (B, C) images show left perisylvian polymicrogyria (A), abnormally thick and bumpy coarse appearance of cortex (B), widening of sylvian fissure (C). Arterial spin labelling (post labelling delay- 2500 ms) image (D) shows left perisylvian hypoperfusion corresponding to polymicrogyria (arrowhead). EEG (E) shows typical burst-suppression pattern (time base: 20mm/second, gain: 10microV/mm, high-frequency filter: 70 Hz, low-frequency filter: 1 Hz). </a:t>
            </a:r>
            <a:endParaRPr lang="en-IN" sz="1800" dirty="0">
              <a:effectLst/>
              <a:latin typeface="Calibri" panose="020F0502020204030204" pitchFamily="34" charset="0"/>
              <a:ea typeface="Calibri" panose="020F0502020204030204" pitchFamily="34" charset="0"/>
              <a:cs typeface="Latha" panose="020B0604020202020204" pitchFamily="34" charset="0"/>
            </a:endParaRPr>
          </a:p>
        </p:txBody>
      </p:sp>
      <p:sp>
        <p:nvSpPr>
          <p:cNvPr id="4" name="Slide Number Placeholder 3"/>
          <p:cNvSpPr>
            <a:spLocks noGrp="1"/>
          </p:cNvSpPr>
          <p:nvPr>
            <p:ph type="sldNum" sz="quarter" idx="10"/>
          </p:nvPr>
        </p:nvSpPr>
        <p:spPr/>
        <p:txBody>
          <a:bodyPr/>
          <a:lstStyle/>
          <a:p>
            <a:fld id="{48FABEF7-AF11-2D46-8752-0B0D0F3D027A}" type="slidenum">
              <a:rPr lang="en-US" smtClean="0"/>
              <a:t>3</a:t>
            </a:fld>
            <a:endParaRPr lang="en-US"/>
          </a:p>
        </p:txBody>
      </p:sp>
    </p:spTree>
    <p:extLst>
      <p:ext uri="{BB962C8B-B14F-4D97-AF65-F5344CB8AC3E}">
        <p14:creationId xmlns:p14="http://schemas.microsoft.com/office/powerpoint/2010/main" val="3060015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1200"/>
              </a:spcAft>
              <a:buFont typeface="+mj-lt"/>
              <a:buNone/>
              <a:tabLst>
                <a:tab pos="243840" algn="l"/>
              </a:tabLst>
            </a:pPr>
            <a:r>
              <a:rPr lang="en-IN" sz="1800" b="1" dirty="0">
                <a:effectLst/>
                <a:latin typeface="Times New Roman" panose="02020603050405020304" pitchFamily="18" charset="0"/>
                <a:ea typeface="Calibri" panose="020F0502020204030204" pitchFamily="34" charset="0"/>
                <a:cs typeface="Latha" panose="020B0604020202020204" pitchFamily="34" charset="0"/>
              </a:rPr>
              <a:t>References</a:t>
            </a:r>
          </a:p>
          <a:p>
            <a:pPr marL="342900" lvl="0" indent="-342900">
              <a:lnSpc>
                <a:spcPct val="107000"/>
              </a:lnSpc>
              <a:spcAft>
                <a:spcPts val="1200"/>
              </a:spcAft>
              <a:buFont typeface="+mj-lt"/>
              <a:buAutoNum type="arabicPeriod"/>
              <a:tabLst>
                <a:tab pos="243840" algn="l"/>
              </a:tabLst>
            </a:pPr>
            <a:r>
              <a:rPr lang="en-IN" sz="1800" dirty="0">
                <a:effectLst/>
                <a:latin typeface="Times New Roman" panose="02020603050405020304" pitchFamily="18" charset="0"/>
                <a:ea typeface="Calibri" panose="020F0502020204030204" pitchFamily="34" charset="0"/>
                <a:cs typeface="Latha" panose="020B0604020202020204" pitchFamily="34" charset="0"/>
              </a:rPr>
              <a:t>Beal JC, Cherian K, Moshe SL. Early-onset epileptic encephalopathies: Ohtahara syndrome and early myoclonic encephalopathy. </a:t>
            </a:r>
            <a:r>
              <a:rPr lang="en-IN" sz="1800" dirty="0" err="1">
                <a:effectLst/>
                <a:latin typeface="Times New Roman" panose="02020603050405020304" pitchFamily="18" charset="0"/>
                <a:ea typeface="Calibri" panose="020F0502020204030204" pitchFamily="34" charset="0"/>
                <a:cs typeface="Latha" panose="020B0604020202020204" pitchFamily="34" charset="0"/>
              </a:rPr>
              <a:t>Pediatric</a:t>
            </a:r>
            <a:r>
              <a:rPr lang="en-IN" sz="1800" dirty="0">
                <a:effectLst/>
                <a:latin typeface="Times New Roman" panose="02020603050405020304" pitchFamily="18" charset="0"/>
                <a:ea typeface="Calibri" panose="020F0502020204030204" pitchFamily="34" charset="0"/>
                <a:cs typeface="Latha" panose="020B0604020202020204" pitchFamily="34" charset="0"/>
              </a:rPr>
              <a:t> neurology. 2012 Nov 1;47(5):317-23.</a:t>
            </a:r>
            <a:endParaRPr lang="en-IN" sz="1800" dirty="0">
              <a:effectLst/>
              <a:latin typeface="Calibri" panose="020F0502020204030204" pitchFamily="34" charset="0"/>
              <a:ea typeface="Calibri" panose="020F0502020204030204" pitchFamily="34" charset="0"/>
              <a:cs typeface="Latha" panose="020B0604020202020204" pitchFamily="34" charset="0"/>
            </a:endParaRPr>
          </a:p>
          <a:p>
            <a:pPr marL="342900" lvl="0" indent="-342900">
              <a:lnSpc>
                <a:spcPct val="107000"/>
              </a:lnSpc>
              <a:spcAft>
                <a:spcPts val="1200"/>
              </a:spcAft>
              <a:buFont typeface="+mj-lt"/>
              <a:buAutoNum type="arabicPeriod"/>
              <a:tabLst>
                <a:tab pos="243840" algn="l"/>
              </a:tabLst>
            </a:pPr>
            <a:r>
              <a:rPr lang="en-IN" sz="1800" dirty="0" err="1">
                <a:solidFill>
                  <a:srgbClr val="222222"/>
                </a:solidFill>
                <a:effectLst/>
                <a:latin typeface="Times New Roman" panose="02020603050405020304" pitchFamily="18" charset="0"/>
                <a:ea typeface="Calibri" panose="020F0502020204030204" pitchFamily="34" charset="0"/>
                <a:cs typeface="Latha" panose="020B0604020202020204" pitchFamily="34" charset="0"/>
              </a:rPr>
              <a:t>Pavone</a:t>
            </a:r>
            <a:r>
              <a:rPr lang="en-IN" sz="1800" dirty="0">
                <a:solidFill>
                  <a:srgbClr val="222222"/>
                </a:solidFill>
                <a:effectLst/>
                <a:latin typeface="Times New Roman" panose="02020603050405020304" pitchFamily="18" charset="0"/>
                <a:ea typeface="Calibri" panose="020F0502020204030204" pitchFamily="34" charset="0"/>
                <a:cs typeface="Latha" panose="020B0604020202020204" pitchFamily="34" charset="0"/>
              </a:rPr>
              <a:t> P, </a:t>
            </a:r>
            <a:r>
              <a:rPr lang="en-IN" sz="1800" dirty="0" err="1">
                <a:solidFill>
                  <a:srgbClr val="222222"/>
                </a:solidFill>
                <a:effectLst/>
                <a:latin typeface="Times New Roman" panose="02020603050405020304" pitchFamily="18" charset="0"/>
                <a:ea typeface="Calibri" panose="020F0502020204030204" pitchFamily="34" charset="0"/>
                <a:cs typeface="Latha" panose="020B0604020202020204" pitchFamily="34" charset="0"/>
              </a:rPr>
              <a:t>Spalice</a:t>
            </a:r>
            <a:r>
              <a:rPr lang="en-IN" sz="1800" dirty="0">
                <a:solidFill>
                  <a:srgbClr val="222222"/>
                </a:solidFill>
                <a:effectLst/>
                <a:latin typeface="Times New Roman" panose="02020603050405020304" pitchFamily="18" charset="0"/>
                <a:ea typeface="Calibri" panose="020F0502020204030204" pitchFamily="34" charset="0"/>
                <a:cs typeface="Latha" panose="020B0604020202020204" pitchFamily="34" charset="0"/>
              </a:rPr>
              <a:t> A, </a:t>
            </a:r>
            <a:r>
              <a:rPr lang="en-IN" sz="1800" dirty="0" err="1">
                <a:solidFill>
                  <a:srgbClr val="222222"/>
                </a:solidFill>
                <a:effectLst/>
                <a:latin typeface="Times New Roman" panose="02020603050405020304" pitchFamily="18" charset="0"/>
                <a:ea typeface="Calibri" panose="020F0502020204030204" pitchFamily="34" charset="0"/>
                <a:cs typeface="Latha" panose="020B0604020202020204" pitchFamily="34" charset="0"/>
              </a:rPr>
              <a:t>Polizzi</a:t>
            </a:r>
            <a:r>
              <a:rPr lang="en-IN" sz="1800" dirty="0">
                <a:solidFill>
                  <a:srgbClr val="222222"/>
                </a:solidFill>
                <a:effectLst/>
                <a:latin typeface="Times New Roman" panose="02020603050405020304" pitchFamily="18" charset="0"/>
                <a:ea typeface="Calibri" panose="020F0502020204030204" pitchFamily="34" charset="0"/>
                <a:cs typeface="Latha" panose="020B0604020202020204" pitchFamily="34" charset="0"/>
              </a:rPr>
              <a:t> A, </a:t>
            </a:r>
            <a:r>
              <a:rPr lang="en-IN" sz="1800" dirty="0" err="1">
                <a:solidFill>
                  <a:srgbClr val="222222"/>
                </a:solidFill>
                <a:effectLst/>
                <a:latin typeface="Times New Roman" panose="02020603050405020304" pitchFamily="18" charset="0"/>
                <a:ea typeface="Calibri" panose="020F0502020204030204" pitchFamily="34" charset="0"/>
                <a:cs typeface="Latha" panose="020B0604020202020204" pitchFamily="34" charset="0"/>
              </a:rPr>
              <a:t>Parisi</a:t>
            </a:r>
            <a:r>
              <a:rPr lang="en-IN" sz="1800" dirty="0">
                <a:solidFill>
                  <a:srgbClr val="222222"/>
                </a:solidFill>
                <a:effectLst/>
                <a:latin typeface="Times New Roman" panose="02020603050405020304" pitchFamily="18" charset="0"/>
                <a:ea typeface="Calibri" panose="020F0502020204030204" pitchFamily="34" charset="0"/>
                <a:cs typeface="Latha" panose="020B0604020202020204" pitchFamily="34" charset="0"/>
              </a:rPr>
              <a:t> P, Ruggieri M. Ohtahara syndrome with emphasis on recent genetic discovery. Brain and Development. 2012 Jun 1;34(6):459-68.</a:t>
            </a:r>
            <a:endParaRPr lang="en-IN" sz="1800" dirty="0">
              <a:effectLst/>
              <a:latin typeface="Calibri" panose="020F0502020204030204" pitchFamily="34" charset="0"/>
              <a:ea typeface="Calibri" panose="020F0502020204030204" pitchFamily="34" charset="0"/>
              <a:cs typeface="Latha" panose="020B0604020202020204" pitchFamily="34" charset="0"/>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FABEF7-AF11-2D46-8752-0B0D0F3D027A}" type="slidenum">
              <a:rPr lang="en-US" smtClean="0"/>
              <a:t>4</a:t>
            </a:fld>
            <a:endParaRPr lang="en-US"/>
          </a:p>
        </p:txBody>
      </p:sp>
    </p:spTree>
    <p:extLst>
      <p:ext uri="{BB962C8B-B14F-4D97-AF65-F5344CB8AC3E}">
        <p14:creationId xmlns:p14="http://schemas.microsoft.com/office/powerpoint/2010/main" val="3174909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3A69E12-707D-8542-9AA6-07B14DD50F56}"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8765D-C975-204B-BB11-127D4E489303}" type="slidenum">
              <a:rPr lang="en-US" smtClean="0"/>
              <a:t>‹#›</a:t>
            </a:fld>
            <a:endParaRPr lang="en-US"/>
          </a:p>
        </p:txBody>
      </p:sp>
    </p:spTree>
    <p:extLst>
      <p:ext uri="{BB962C8B-B14F-4D97-AF65-F5344CB8AC3E}">
        <p14:creationId xmlns:p14="http://schemas.microsoft.com/office/powerpoint/2010/main" val="836310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A69E12-707D-8542-9AA6-07B14DD50F56}"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8765D-C975-204B-BB11-127D4E489303}" type="slidenum">
              <a:rPr lang="en-US" smtClean="0"/>
              <a:t>‹#›</a:t>
            </a:fld>
            <a:endParaRPr lang="en-US"/>
          </a:p>
        </p:txBody>
      </p:sp>
    </p:spTree>
    <p:extLst>
      <p:ext uri="{BB962C8B-B14F-4D97-AF65-F5344CB8AC3E}">
        <p14:creationId xmlns:p14="http://schemas.microsoft.com/office/powerpoint/2010/main" val="7357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A69E12-707D-8542-9AA6-07B14DD50F56}"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8765D-C975-204B-BB11-127D4E489303}" type="slidenum">
              <a:rPr lang="en-US" smtClean="0"/>
              <a:t>‹#›</a:t>
            </a:fld>
            <a:endParaRPr lang="en-US"/>
          </a:p>
        </p:txBody>
      </p:sp>
    </p:spTree>
    <p:extLst>
      <p:ext uri="{BB962C8B-B14F-4D97-AF65-F5344CB8AC3E}">
        <p14:creationId xmlns:p14="http://schemas.microsoft.com/office/powerpoint/2010/main" val="2075301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A69E12-707D-8542-9AA6-07B14DD50F56}"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8765D-C975-204B-BB11-127D4E489303}" type="slidenum">
              <a:rPr lang="en-US" smtClean="0"/>
              <a:t>‹#›</a:t>
            </a:fld>
            <a:endParaRPr lang="en-US"/>
          </a:p>
        </p:txBody>
      </p:sp>
    </p:spTree>
    <p:extLst>
      <p:ext uri="{BB962C8B-B14F-4D97-AF65-F5344CB8AC3E}">
        <p14:creationId xmlns:p14="http://schemas.microsoft.com/office/powerpoint/2010/main" val="3753540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A69E12-707D-8542-9AA6-07B14DD50F56}"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8765D-C975-204B-BB11-127D4E489303}" type="slidenum">
              <a:rPr lang="en-US" smtClean="0"/>
              <a:t>‹#›</a:t>
            </a:fld>
            <a:endParaRPr lang="en-US"/>
          </a:p>
        </p:txBody>
      </p:sp>
    </p:spTree>
    <p:extLst>
      <p:ext uri="{BB962C8B-B14F-4D97-AF65-F5344CB8AC3E}">
        <p14:creationId xmlns:p14="http://schemas.microsoft.com/office/powerpoint/2010/main" val="553128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A69E12-707D-8542-9AA6-07B14DD50F56}" type="datetimeFigureOut">
              <a:rPr lang="en-US" smtClean="0"/>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E8765D-C975-204B-BB11-127D4E489303}" type="slidenum">
              <a:rPr lang="en-US" smtClean="0"/>
              <a:t>‹#›</a:t>
            </a:fld>
            <a:endParaRPr lang="en-US"/>
          </a:p>
        </p:txBody>
      </p:sp>
    </p:spTree>
    <p:extLst>
      <p:ext uri="{BB962C8B-B14F-4D97-AF65-F5344CB8AC3E}">
        <p14:creationId xmlns:p14="http://schemas.microsoft.com/office/powerpoint/2010/main" val="3667546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A69E12-707D-8542-9AA6-07B14DD50F56}" type="datetimeFigureOut">
              <a:rPr lang="en-US" smtClean="0"/>
              <a:t>10/5/2020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E8765D-C975-204B-BB11-127D4E489303}" type="slidenum">
              <a:rPr lang="en-US" smtClean="0"/>
              <a:t>‹#›</a:t>
            </a:fld>
            <a:endParaRPr lang="en-US"/>
          </a:p>
        </p:txBody>
      </p:sp>
    </p:spTree>
    <p:extLst>
      <p:ext uri="{BB962C8B-B14F-4D97-AF65-F5344CB8AC3E}">
        <p14:creationId xmlns:p14="http://schemas.microsoft.com/office/powerpoint/2010/main" val="401689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A69E12-707D-8542-9AA6-07B14DD50F56}" type="datetimeFigureOut">
              <a:rPr lang="en-US" smtClean="0"/>
              <a:t>10/5/2020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E8765D-C975-204B-BB11-127D4E489303}" type="slidenum">
              <a:rPr lang="en-US" smtClean="0"/>
              <a:t>‹#›</a:t>
            </a:fld>
            <a:endParaRPr lang="en-US"/>
          </a:p>
        </p:txBody>
      </p:sp>
    </p:spTree>
    <p:extLst>
      <p:ext uri="{BB962C8B-B14F-4D97-AF65-F5344CB8AC3E}">
        <p14:creationId xmlns:p14="http://schemas.microsoft.com/office/powerpoint/2010/main" val="515458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A69E12-707D-8542-9AA6-07B14DD50F56}" type="datetimeFigureOut">
              <a:rPr lang="en-US" smtClean="0"/>
              <a:t>10/5/2020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E8765D-C975-204B-BB11-127D4E489303}" type="slidenum">
              <a:rPr lang="en-US" smtClean="0"/>
              <a:t>‹#›</a:t>
            </a:fld>
            <a:endParaRPr lang="en-US"/>
          </a:p>
        </p:txBody>
      </p:sp>
    </p:spTree>
    <p:extLst>
      <p:ext uri="{BB962C8B-B14F-4D97-AF65-F5344CB8AC3E}">
        <p14:creationId xmlns:p14="http://schemas.microsoft.com/office/powerpoint/2010/main" val="1650816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A69E12-707D-8542-9AA6-07B14DD50F56}" type="datetimeFigureOut">
              <a:rPr lang="en-US" smtClean="0"/>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E8765D-C975-204B-BB11-127D4E489303}" type="slidenum">
              <a:rPr lang="en-US" smtClean="0"/>
              <a:t>‹#›</a:t>
            </a:fld>
            <a:endParaRPr lang="en-US"/>
          </a:p>
        </p:txBody>
      </p:sp>
    </p:spTree>
    <p:extLst>
      <p:ext uri="{BB962C8B-B14F-4D97-AF65-F5344CB8AC3E}">
        <p14:creationId xmlns:p14="http://schemas.microsoft.com/office/powerpoint/2010/main" val="1622966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A69E12-707D-8542-9AA6-07B14DD50F56}" type="datetimeFigureOut">
              <a:rPr lang="en-US" smtClean="0"/>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E8765D-C975-204B-BB11-127D4E489303}" type="slidenum">
              <a:rPr lang="en-US" smtClean="0"/>
              <a:t>‹#›</a:t>
            </a:fld>
            <a:endParaRPr lang="en-US"/>
          </a:p>
        </p:txBody>
      </p:sp>
    </p:spTree>
    <p:extLst>
      <p:ext uri="{BB962C8B-B14F-4D97-AF65-F5344CB8AC3E}">
        <p14:creationId xmlns:p14="http://schemas.microsoft.com/office/powerpoint/2010/main" val="3130788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A69E12-707D-8542-9AA6-07B14DD50F56}" type="datetimeFigureOut">
              <a:rPr lang="en-US" smtClean="0"/>
              <a:t>10/5/2020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E8765D-C975-204B-BB11-127D4E489303}" type="slidenum">
              <a:rPr lang="en-US" smtClean="0"/>
              <a:t>‹#›</a:t>
            </a:fld>
            <a:endParaRPr lang="en-US"/>
          </a:p>
        </p:txBody>
      </p:sp>
    </p:spTree>
    <p:extLst>
      <p:ext uri="{BB962C8B-B14F-4D97-AF65-F5344CB8AC3E}">
        <p14:creationId xmlns:p14="http://schemas.microsoft.com/office/powerpoint/2010/main" val="2220971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ti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4845"/>
            <a:ext cx="7772400" cy="1780717"/>
          </a:xfrm>
        </p:spPr>
        <p:txBody>
          <a:bodyPr>
            <a:noAutofit/>
          </a:bodyPr>
          <a:lstStyle/>
          <a:p>
            <a:r>
              <a:rPr lang="en-GB" sz="4000" b="1" dirty="0"/>
              <a:t>10-month-old male child with tonic spasms from 13</a:t>
            </a:r>
            <a:r>
              <a:rPr lang="en-GB" sz="4000" b="1" baseline="30000" dirty="0"/>
              <a:t>th</a:t>
            </a:r>
            <a:r>
              <a:rPr lang="en-GB" sz="4000" b="1" dirty="0"/>
              <a:t> day of life</a:t>
            </a:r>
            <a:endParaRPr lang="en-US" sz="4000" b="1" dirty="0"/>
          </a:p>
        </p:txBody>
      </p:sp>
      <p:sp>
        <p:nvSpPr>
          <p:cNvPr id="5" name="Title 1"/>
          <p:cNvSpPr txBox="1">
            <a:spLocks/>
          </p:cNvSpPr>
          <p:nvPr/>
        </p:nvSpPr>
        <p:spPr>
          <a:xfrm>
            <a:off x="685800" y="2693988"/>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Teaching Neuro</a:t>
            </a:r>
            <a:r>
              <a:rPr lang="en-US" i="1" dirty="0"/>
              <a:t>Images</a:t>
            </a:r>
          </a:p>
        </p:txBody>
      </p:sp>
      <p:sp>
        <p:nvSpPr>
          <p:cNvPr id="6" name="Subtitle 2"/>
          <p:cNvSpPr>
            <a:spLocks noGrp="1"/>
          </p:cNvSpPr>
          <p:nvPr>
            <p:ph type="subTitle" idx="1"/>
          </p:nvPr>
        </p:nvSpPr>
        <p:spPr>
          <a:xfrm>
            <a:off x="1371600" y="3913909"/>
            <a:ext cx="6400800" cy="1267691"/>
          </a:xfrm>
        </p:spPr>
        <p:txBody>
          <a:bodyPr>
            <a:noAutofit/>
          </a:bodyPr>
          <a:lstStyle/>
          <a:p>
            <a:r>
              <a:rPr lang="en-US" sz="3600" i="1" dirty="0">
                <a:solidFill>
                  <a:schemeClr val="tx1"/>
                </a:solidFill>
              </a:rPr>
              <a:t>Neurology</a:t>
            </a:r>
            <a:r>
              <a:rPr lang="en-US" sz="3600" dirty="0">
                <a:solidFill>
                  <a:schemeClr val="tx1"/>
                </a:solidFill>
              </a:rPr>
              <a:t>®</a:t>
            </a:r>
          </a:p>
          <a:p>
            <a:r>
              <a:rPr lang="en-US" sz="3600" dirty="0">
                <a:solidFill>
                  <a:schemeClr val="tx1"/>
                </a:solidFill>
              </a:rPr>
              <a:t>Resident &amp; Fellow Section</a:t>
            </a:r>
          </a:p>
        </p:txBody>
      </p:sp>
      <p:sp>
        <p:nvSpPr>
          <p:cNvPr id="7" name="Text Box 5"/>
          <p:cNvSpPr txBox="1">
            <a:spLocks noChangeArrowheads="1"/>
          </p:cNvSpPr>
          <p:nvPr/>
        </p:nvSpPr>
        <p:spPr bwMode="auto">
          <a:xfrm>
            <a:off x="228600" y="6297974"/>
            <a:ext cx="3278298" cy="254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US" sz="1200" dirty="0"/>
              <a:t>Copyright © 2020 American Academy of Neurology</a:t>
            </a:r>
            <a:endParaRPr lang="en-GB" sz="1200" dirty="0">
              <a:solidFill>
                <a:schemeClr val="tx1"/>
              </a:solidFill>
              <a:latin typeface="Arial" charset="0"/>
            </a:endParaRPr>
          </a:p>
        </p:txBody>
      </p:sp>
      <p:pic>
        <p:nvPicPr>
          <p:cNvPr id="9" name="Picture 8"/>
          <p:cNvPicPr>
            <a:picLocks noChangeAspect="1"/>
          </p:cNvPicPr>
          <p:nvPr/>
        </p:nvPicPr>
        <p:blipFill>
          <a:blip r:embed="rId3"/>
          <a:stretch>
            <a:fillRect/>
          </a:stretch>
        </p:blipFill>
        <p:spPr>
          <a:xfrm>
            <a:off x="5445403" y="5655413"/>
            <a:ext cx="3012797" cy="941499"/>
          </a:xfrm>
          <a:prstGeom prst="rect">
            <a:avLst/>
          </a:prstGeom>
        </p:spPr>
      </p:pic>
    </p:spTree>
    <p:extLst>
      <p:ext uri="{BB962C8B-B14F-4D97-AF65-F5344CB8AC3E}">
        <p14:creationId xmlns:p14="http://schemas.microsoft.com/office/powerpoint/2010/main" val="2776113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864"/>
            <a:ext cx="8229600" cy="1143000"/>
          </a:xfrm>
        </p:spPr>
        <p:txBody>
          <a:bodyPr>
            <a:normAutofit/>
          </a:bodyPr>
          <a:lstStyle/>
          <a:p>
            <a:r>
              <a:rPr lang="en-US" sz="4000" b="1" dirty="0"/>
              <a:t>Vignette</a:t>
            </a:r>
          </a:p>
        </p:txBody>
      </p:sp>
      <p:sp>
        <p:nvSpPr>
          <p:cNvPr id="3" name="Content Placeholder 2"/>
          <p:cNvSpPr>
            <a:spLocks noGrp="1"/>
          </p:cNvSpPr>
          <p:nvPr>
            <p:ph idx="1"/>
          </p:nvPr>
        </p:nvSpPr>
        <p:spPr>
          <a:xfrm>
            <a:off x="457200" y="1497204"/>
            <a:ext cx="8229600" cy="4306197"/>
          </a:xfrm>
        </p:spPr>
        <p:txBody>
          <a:bodyPr>
            <a:normAutofit/>
          </a:bodyPr>
          <a:lstStyle/>
          <a:p>
            <a:pPr>
              <a:spcBef>
                <a:spcPts val="1200"/>
              </a:spcBef>
            </a:pPr>
            <a:r>
              <a:rPr lang="en-IN" sz="2400" dirty="0">
                <a:effectLst/>
                <a:ea typeface="Calibri" panose="020F0502020204030204" pitchFamily="34" charset="0"/>
              </a:rPr>
              <a:t>A 10-month-old male child, born of a non-consanguineous parentage, without any perinatal insult, presented with tonic spasms from 13</a:t>
            </a:r>
            <a:r>
              <a:rPr lang="en-IN" sz="2400" baseline="30000" dirty="0">
                <a:effectLst/>
                <a:ea typeface="Calibri" panose="020F0502020204030204" pitchFamily="34" charset="0"/>
              </a:rPr>
              <a:t>th</a:t>
            </a:r>
            <a:r>
              <a:rPr lang="en-IN" sz="2400" dirty="0">
                <a:effectLst/>
                <a:ea typeface="Calibri" panose="020F0502020204030204" pitchFamily="34" charset="0"/>
              </a:rPr>
              <a:t> day of life. </a:t>
            </a:r>
          </a:p>
          <a:p>
            <a:pPr>
              <a:spcBef>
                <a:spcPts val="1200"/>
              </a:spcBef>
            </a:pPr>
            <a:r>
              <a:rPr lang="en-IN" sz="2400" dirty="0">
                <a:effectLst/>
                <a:ea typeface="Calibri" panose="020F0502020204030204" pitchFamily="34" charset="0"/>
              </a:rPr>
              <a:t>Started having tonic seizures from 4</a:t>
            </a:r>
            <a:r>
              <a:rPr lang="en-IN" sz="2400" baseline="30000" dirty="0">
                <a:effectLst/>
                <a:ea typeface="Calibri" panose="020F0502020204030204" pitchFamily="34" charset="0"/>
              </a:rPr>
              <a:t> </a:t>
            </a:r>
            <a:r>
              <a:rPr lang="en-IN" sz="2400" dirty="0">
                <a:effectLst/>
                <a:ea typeface="Calibri" panose="020F0502020204030204" pitchFamily="34" charset="0"/>
              </a:rPr>
              <a:t>months of age with global developmental delay. </a:t>
            </a:r>
          </a:p>
          <a:p>
            <a:pPr>
              <a:spcBef>
                <a:spcPts val="1200"/>
              </a:spcBef>
            </a:pPr>
            <a:r>
              <a:rPr lang="en-IN" sz="2400" dirty="0">
                <a:effectLst/>
                <a:ea typeface="Calibri" panose="020F0502020204030204" pitchFamily="34" charset="0"/>
              </a:rPr>
              <a:t>On examination, there were no neurocutaneous markers, facial dysmorphism or focal neurological deficits. </a:t>
            </a:r>
            <a:endParaRPr lang="en-US" sz="2400" dirty="0"/>
          </a:p>
          <a:p>
            <a:pPr>
              <a:spcBef>
                <a:spcPts val="1200"/>
              </a:spcBef>
            </a:pPr>
            <a:r>
              <a:rPr lang="en-US" sz="2400" dirty="0"/>
              <a:t>Underwent EEG and MRI evaluation.</a:t>
            </a:r>
          </a:p>
        </p:txBody>
      </p:sp>
      <p:sp>
        <p:nvSpPr>
          <p:cNvPr id="4" name="TextBox 3"/>
          <p:cNvSpPr txBox="1"/>
          <p:nvPr/>
        </p:nvSpPr>
        <p:spPr>
          <a:xfrm>
            <a:off x="6690167" y="6029761"/>
            <a:ext cx="2148283" cy="461665"/>
          </a:xfrm>
          <a:prstGeom prst="rect">
            <a:avLst/>
          </a:prstGeom>
          <a:noFill/>
        </p:spPr>
        <p:txBody>
          <a:bodyPr wrap="square" rtlCol="0">
            <a:spAutoFit/>
          </a:bodyPr>
          <a:lstStyle/>
          <a:p>
            <a:pPr algn="ctr"/>
            <a:r>
              <a:rPr lang="en-US" sz="2400" dirty="0"/>
              <a:t>Sabarish et al.</a:t>
            </a:r>
          </a:p>
        </p:txBody>
      </p:sp>
      <p:sp>
        <p:nvSpPr>
          <p:cNvPr id="7" name="Text Box 5"/>
          <p:cNvSpPr txBox="1">
            <a:spLocks noChangeArrowheads="1"/>
          </p:cNvSpPr>
          <p:nvPr/>
        </p:nvSpPr>
        <p:spPr bwMode="auto">
          <a:xfrm>
            <a:off x="248796" y="6237426"/>
            <a:ext cx="2946275" cy="254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US" sz="1000" dirty="0"/>
              <a:t>Copyright © 2020 American Academy of Neurology</a:t>
            </a:r>
            <a:endParaRPr lang="en-GB" sz="1000" dirty="0">
              <a:solidFill>
                <a:schemeClr val="tx1"/>
              </a:solidFill>
              <a:latin typeface="Arial" charset="0"/>
            </a:endParaRPr>
          </a:p>
        </p:txBody>
      </p:sp>
      <p:pic>
        <p:nvPicPr>
          <p:cNvPr id="8" name="Picture 7"/>
          <p:cNvPicPr>
            <a:picLocks noChangeAspect="1"/>
          </p:cNvPicPr>
          <p:nvPr/>
        </p:nvPicPr>
        <p:blipFill>
          <a:blip r:embed="rId3"/>
          <a:stretch>
            <a:fillRect/>
          </a:stretch>
        </p:blipFill>
        <p:spPr>
          <a:xfrm>
            <a:off x="3065602" y="5655413"/>
            <a:ext cx="3012797" cy="941499"/>
          </a:xfrm>
          <a:prstGeom prst="rect">
            <a:avLst/>
          </a:prstGeom>
        </p:spPr>
      </p:pic>
    </p:spTree>
    <p:extLst>
      <p:ext uri="{BB962C8B-B14F-4D97-AF65-F5344CB8AC3E}">
        <p14:creationId xmlns:p14="http://schemas.microsoft.com/office/powerpoint/2010/main" val="2749804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909"/>
            <a:ext cx="8229600" cy="1339506"/>
          </a:xfrm>
        </p:spPr>
        <p:txBody>
          <a:bodyPr>
            <a:normAutofit/>
          </a:bodyPr>
          <a:lstStyle/>
          <a:p>
            <a:r>
              <a:rPr lang="en-US" sz="4000" b="1" dirty="0"/>
              <a:t>Imaging</a:t>
            </a:r>
          </a:p>
        </p:txBody>
      </p:sp>
      <p:sp>
        <p:nvSpPr>
          <p:cNvPr id="4" name="TextBox 3"/>
          <p:cNvSpPr txBox="1"/>
          <p:nvPr/>
        </p:nvSpPr>
        <p:spPr>
          <a:xfrm>
            <a:off x="6713316" y="6080973"/>
            <a:ext cx="1973484" cy="461665"/>
          </a:xfrm>
          <a:prstGeom prst="rect">
            <a:avLst/>
          </a:prstGeom>
          <a:noFill/>
        </p:spPr>
        <p:txBody>
          <a:bodyPr wrap="square" rtlCol="0">
            <a:spAutoFit/>
          </a:bodyPr>
          <a:lstStyle/>
          <a:p>
            <a:pPr algn="ctr"/>
            <a:r>
              <a:rPr lang="en-US" sz="2400" dirty="0"/>
              <a:t>Sabarish et al.</a:t>
            </a:r>
          </a:p>
        </p:txBody>
      </p:sp>
      <p:sp>
        <p:nvSpPr>
          <p:cNvPr id="10" name="Text Box 5"/>
          <p:cNvSpPr txBox="1">
            <a:spLocks noChangeArrowheads="1"/>
          </p:cNvSpPr>
          <p:nvPr/>
        </p:nvSpPr>
        <p:spPr bwMode="auto">
          <a:xfrm>
            <a:off x="228600" y="6288638"/>
            <a:ext cx="2946275" cy="254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US" sz="1000" dirty="0"/>
              <a:t>Copyright © 2020 American Academy of Neurology</a:t>
            </a:r>
            <a:endParaRPr lang="en-GB" sz="1000" dirty="0">
              <a:solidFill>
                <a:schemeClr val="tx1"/>
              </a:solidFill>
              <a:latin typeface="Arial" charset="0"/>
            </a:endParaRPr>
          </a:p>
        </p:txBody>
      </p:sp>
      <p:pic>
        <p:nvPicPr>
          <p:cNvPr id="11" name="Picture 10"/>
          <p:cNvPicPr>
            <a:picLocks noChangeAspect="1"/>
          </p:cNvPicPr>
          <p:nvPr/>
        </p:nvPicPr>
        <p:blipFill>
          <a:blip r:embed="rId3"/>
          <a:stretch>
            <a:fillRect/>
          </a:stretch>
        </p:blipFill>
        <p:spPr>
          <a:xfrm>
            <a:off x="3065602" y="5645541"/>
            <a:ext cx="3012797" cy="941499"/>
          </a:xfrm>
          <a:prstGeom prst="rect">
            <a:avLst/>
          </a:prstGeom>
        </p:spPr>
      </p:pic>
      <p:pic>
        <p:nvPicPr>
          <p:cNvPr id="6" name="Picture 5">
            <a:extLst>
              <a:ext uri="{FF2B5EF4-FFF2-40B4-BE49-F238E27FC236}">
                <a16:creationId xmlns:a16="http://schemas.microsoft.com/office/drawing/2014/main" id="{CBA6AAAA-1FD4-47C0-BB8C-49F9737E4402}"/>
              </a:ext>
            </a:extLst>
          </p:cNvPr>
          <p:cNvPicPr>
            <a:picLocks noChangeAspect="1"/>
          </p:cNvPicPr>
          <p:nvPr/>
        </p:nvPicPr>
        <p:blipFill>
          <a:blip r:embed="rId4"/>
          <a:stretch>
            <a:fillRect/>
          </a:stretch>
        </p:blipFill>
        <p:spPr>
          <a:xfrm>
            <a:off x="585789" y="876596"/>
            <a:ext cx="7972421" cy="4639949"/>
          </a:xfrm>
          <a:prstGeom prst="rect">
            <a:avLst/>
          </a:prstGeom>
        </p:spPr>
      </p:pic>
    </p:spTree>
    <p:extLst>
      <p:ext uri="{BB962C8B-B14F-4D97-AF65-F5344CB8AC3E}">
        <p14:creationId xmlns:p14="http://schemas.microsoft.com/office/powerpoint/2010/main" val="990850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85282"/>
            <a:ext cx="8432157" cy="1450527"/>
          </a:xfrm>
        </p:spPr>
        <p:txBody>
          <a:bodyPr>
            <a:noAutofit/>
          </a:bodyPr>
          <a:lstStyle/>
          <a:p>
            <a:pPr>
              <a:lnSpc>
                <a:spcPct val="107000"/>
              </a:lnSpc>
              <a:spcAft>
                <a:spcPts val="800"/>
              </a:spcAft>
            </a:pPr>
            <a:r>
              <a:rPr lang="en-IN" sz="4000" b="1" dirty="0">
                <a:effectLst/>
                <a:ea typeface="Calibri" panose="020F0502020204030204" pitchFamily="34" charset="0"/>
                <a:cs typeface="Latha" panose="020B0604020202020204" pitchFamily="34" charset="0"/>
              </a:rPr>
              <a:t>Ohtahara syndrome due to unilateral perisylvian polymicrogyria</a:t>
            </a:r>
            <a:endParaRPr lang="en-IN" sz="4000" dirty="0">
              <a:effectLst/>
              <a:ea typeface="Calibri" panose="020F0502020204030204" pitchFamily="34" charset="0"/>
              <a:cs typeface="Latha" panose="020B0604020202020204" pitchFamily="34" charset="0"/>
            </a:endParaRPr>
          </a:p>
        </p:txBody>
      </p:sp>
      <p:sp>
        <p:nvSpPr>
          <p:cNvPr id="3" name="Content Placeholder 2"/>
          <p:cNvSpPr>
            <a:spLocks noGrp="1"/>
          </p:cNvSpPr>
          <p:nvPr>
            <p:ph idx="1"/>
          </p:nvPr>
        </p:nvSpPr>
        <p:spPr>
          <a:xfrm>
            <a:off x="558477" y="1626139"/>
            <a:ext cx="8229600" cy="4378106"/>
          </a:xfrm>
        </p:spPr>
        <p:txBody>
          <a:bodyPr>
            <a:normAutofit fontScale="77500" lnSpcReduction="20000"/>
          </a:bodyPr>
          <a:lstStyle/>
          <a:p>
            <a:pPr algn="just">
              <a:lnSpc>
                <a:spcPct val="107000"/>
              </a:lnSpc>
              <a:spcAft>
                <a:spcPts val="800"/>
              </a:spcAft>
            </a:pPr>
            <a:r>
              <a:rPr lang="en-IN" sz="3100" dirty="0">
                <a:effectLst/>
                <a:ea typeface="Calibri" panose="020F0502020204030204" pitchFamily="34" charset="0"/>
                <a:cs typeface="Latha" panose="020B0604020202020204" pitchFamily="34" charset="0"/>
              </a:rPr>
              <a:t>Ohtahara syndrome is an electroclinical syndrome, characterized by infantile-onset epileptic encephalopathy and typical burst-suppression pattern on EEG which remains unchanged during sleep and wakefulness.</a:t>
            </a:r>
            <a:r>
              <a:rPr lang="en-IN" sz="3100" baseline="30000" dirty="0">
                <a:effectLst/>
                <a:ea typeface="Calibri" panose="020F0502020204030204" pitchFamily="34" charset="0"/>
                <a:cs typeface="Latha" panose="020B0604020202020204" pitchFamily="34" charset="0"/>
              </a:rPr>
              <a:t>1</a:t>
            </a:r>
            <a:r>
              <a:rPr lang="en-IN" sz="3100" dirty="0">
                <a:effectLst/>
                <a:ea typeface="Calibri" panose="020F0502020204030204" pitchFamily="34" charset="0"/>
                <a:cs typeface="Latha" panose="020B0604020202020204" pitchFamily="34" charset="0"/>
              </a:rPr>
              <a:t> </a:t>
            </a:r>
          </a:p>
          <a:p>
            <a:pPr algn="just">
              <a:lnSpc>
                <a:spcPct val="107000"/>
              </a:lnSpc>
              <a:spcAft>
                <a:spcPts val="800"/>
              </a:spcAft>
            </a:pPr>
            <a:r>
              <a:rPr lang="en-IN" sz="3100" dirty="0">
                <a:effectLst/>
                <a:ea typeface="Calibri" panose="020F0502020204030204" pitchFamily="34" charset="0"/>
                <a:cs typeface="Latha" panose="020B0604020202020204" pitchFamily="34" charset="0"/>
              </a:rPr>
              <a:t>Most commonly associated with structural malformations including neuronal migration disorder or dysgenesis, mutations in genes including ARX, CDKL5, SLC25A22, STXBP1, KCNQ2 and various metabolic disorders.</a:t>
            </a:r>
            <a:r>
              <a:rPr lang="en-IN" sz="3100" baseline="30000" dirty="0">
                <a:effectLst/>
                <a:ea typeface="Calibri" panose="020F0502020204030204" pitchFamily="34" charset="0"/>
                <a:cs typeface="Latha" panose="020B0604020202020204" pitchFamily="34" charset="0"/>
              </a:rPr>
              <a:t>1,2</a:t>
            </a:r>
            <a:endParaRPr lang="en-IN" sz="3100" baseline="30000" dirty="0">
              <a:ea typeface="Calibri" panose="020F0502020204030204" pitchFamily="34" charset="0"/>
              <a:cs typeface="Latha" panose="020B0604020202020204" pitchFamily="34" charset="0"/>
            </a:endParaRPr>
          </a:p>
          <a:p>
            <a:pPr algn="just">
              <a:lnSpc>
                <a:spcPct val="107000"/>
              </a:lnSpc>
              <a:spcAft>
                <a:spcPts val="800"/>
              </a:spcAft>
            </a:pPr>
            <a:r>
              <a:rPr lang="en-IN" sz="3100" dirty="0">
                <a:effectLst/>
                <a:ea typeface="Calibri" panose="020F0502020204030204" pitchFamily="34" charset="0"/>
                <a:cs typeface="Latha" panose="020B0604020202020204" pitchFamily="34" charset="0"/>
              </a:rPr>
              <a:t>Presence of structural malformations, like left sided perisylvian polymicrogyria in our case, precludes extensive genetic and metabolic analysis and differentiates it from early myoclonic encephalopathy.</a:t>
            </a:r>
          </a:p>
          <a:p>
            <a:endParaRPr lang="en-US" sz="3100" dirty="0"/>
          </a:p>
          <a:p>
            <a:endParaRPr lang="en-US" sz="2800" dirty="0"/>
          </a:p>
        </p:txBody>
      </p:sp>
      <p:sp>
        <p:nvSpPr>
          <p:cNvPr id="8" name="Text Box 5"/>
          <p:cNvSpPr txBox="1">
            <a:spLocks noChangeArrowheads="1"/>
          </p:cNvSpPr>
          <p:nvPr/>
        </p:nvSpPr>
        <p:spPr bwMode="auto">
          <a:xfrm>
            <a:off x="228600" y="6311806"/>
            <a:ext cx="2946275" cy="254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US" sz="1000" dirty="0"/>
              <a:t>Copyright © 2020 American Academy of Neurology</a:t>
            </a:r>
            <a:endParaRPr lang="en-GB" sz="1000" dirty="0">
              <a:solidFill>
                <a:schemeClr val="tx1"/>
              </a:solidFill>
              <a:latin typeface="Arial" charset="0"/>
            </a:endParaRPr>
          </a:p>
        </p:txBody>
      </p:sp>
      <p:sp>
        <p:nvSpPr>
          <p:cNvPr id="9" name="TextBox 8"/>
          <p:cNvSpPr txBox="1"/>
          <p:nvPr/>
        </p:nvSpPr>
        <p:spPr>
          <a:xfrm>
            <a:off x="6678593" y="6121698"/>
            <a:ext cx="2008207" cy="461665"/>
          </a:xfrm>
          <a:prstGeom prst="rect">
            <a:avLst/>
          </a:prstGeom>
          <a:noFill/>
        </p:spPr>
        <p:txBody>
          <a:bodyPr wrap="square" rtlCol="0">
            <a:spAutoFit/>
          </a:bodyPr>
          <a:lstStyle/>
          <a:p>
            <a:pPr algn="ctr"/>
            <a:r>
              <a:rPr lang="en-US" sz="2400" dirty="0"/>
              <a:t>Sabarish et al.</a:t>
            </a:r>
          </a:p>
        </p:txBody>
      </p:sp>
      <p:pic>
        <p:nvPicPr>
          <p:cNvPr id="10" name="Picture 9"/>
          <p:cNvPicPr>
            <a:picLocks noChangeAspect="1"/>
          </p:cNvPicPr>
          <p:nvPr/>
        </p:nvPicPr>
        <p:blipFill>
          <a:blip r:embed="rId3"/>
          <a:stretch>
            <a:fillRect/>
          </a:stretch>
        </p:blipFill>
        <p:spPr>
          <a:xfrm>
            <a:off x="3065601" y="5743911"/>
            <a:ext cx="3012797" cy="941499"/>
          </a:xfrm>
          <a:prstGeom prst="rect">
            <a:avLst/>
          </a:prstGeom>
        </p:spPr>
      </p:pic>
    </p:spTree>
    <p:extLst>
      <p:ext uri="{BB962C8B-B14F-4D97-AF65-F5344CB8AC3E}">
        <p14:creationId xmlns:p14="http://schemas.microsoft.com/office/powerpoint/2010/main" val="32447541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5935</TotalTime>
  <Words>383</Words>
  <Application>Microsoft Office PowerPoint</Application>
  <PresentationFormat>On-screen Show (4:3)</PresentationFormat>
  <Paragraphs>30</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Times New Roman</vt:lpstr>
      <vt:lpstr>Office Theme</vt:lpstr>
      <vt:lpstr>10-month-old male child with tonic spasms from 13th day of life</vt:lpstr>
      <vt:lpstr>Vignette</vt:lpstr>
      <vt:lpstr>Imaging</vt:lpstr>
      <vt:lpstr>Ohtahara syndrome due to unilateral perisylvian polymicrogyria</vt:lpstr>
    </vt:vector>
  </TitlesOfParts>
  <Company>Temple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70 -year old man with aphasia and right sided hemiplegia</dc:title>
  <dc:creator>Dung (Angela) Huynh</dc:creator>
  <cp:lastModifiedBy>Andrea Rahkola</cp:lastModifiedBy>
  <cp:revision>35</cp:revision>
  <dcterms:created xsi:type="dcterms:W3CDTF">2016-03-05T20:46:35Z</dcterms:created>
  <dcterms:modified xsi:type="dcterms:W3CDTF">2020-10-05T15:40:08Z</dcterms:modified>
</cp:coreProperties>
</file>