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0071" autoAdjust="0"/>
  </p:normalViewPr>
  <p:slideViewPr>
    <p:cSldViewPr snapToGrid="0" snapToObjects="1" showGuides="1">
      <p:cViewPr varScale="1">
        <p:scale>
          <a:sx n="55" d="100"/>
          <a:sy n="55" d="100"/>
        </p:scale>
        <p:origin x="1018" y="16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3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Brain MRI after two weeks of symptoms, (A) Axial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Fuid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-Attenuated Inversion Recovery Imaging and (B) coronal T2-weighted image demonstrated a bilateral hypothalamic hyperintense non-enhancing (C) lesion (arrows).  (D) and (E) T2-weighted images show resolution of the lesion three months after diagnosis and treatment. 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endParaRPr lang="es-CO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indent="-406400">
              <a:lnSpc>
                <a:spcPct val="200000"/>
              </a:lnSpc>
              <a:spcAft>
                <a:spcPts val="800"/>
              </a:spcAft>
            </a:pP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	Tenembaum S, Yeh EA. Pediatric NMOSD: A Review and Position Statement on Approach to Work-Up and Diagnosis. </a:t>
            </a:r>
            <a:r>
              <a:rPr lang="es-CO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Front Pediatr. 2020 Jun 25;8. </a:t>
            </a:r>
            <a:endParaRPr lang="es-CO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indent="-406400">
              <a:lnSpc>
                <a:spcPct val="200000"/>
              </a:lnSpc>
              <a:spcAft>
                <a:spcPts val="800"/>
              </a:spcAft>
            </a:pPr>
            <a:r>
              <a:rPr lang="es-CO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	Paolilo RB, Hacohen Y, Yazbeck E, Armangue T, Bruijstens A, Lechner C, et al. 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Treatment and outcome of aquaporin-4 antibody-positive NMOSD: A multinational pediatric study. Neurol Neuroimmunol neuroinflammation. 2020 Sep 1;7(5). </a:t>
            </a:r>
            <a:endParaRPr lang="es-CO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</a:t>
            </a:r>
            <a:r>
              <a:rPr lang="en-US" altLang="en-US" sz="4400" b="1" dirty="0" err="1">
                <a:latin typeface="+mn-lt"/>
              </a:rPr>
              <a:t>NeuroImage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r>
              <a:rPr lang="en-US" altLang="en-US" sz="3600" b="0" dirty="0">
                <a:latin typeface="+mn-lt"/>
              </a:rPr>
              <a:t>A 10-year-old girl with excessive daytime sleepiness…</a:t>
            </a: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Cote-Orozco JE, et 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10-year-old girl </a:t>
            </a:r>
          </a:p>
          <a:p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15-day history of :</a:t>
            </a:r>
          </a:p>
          <a:p>
            <a:pPr lvl="1"/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excessive daytime sleepiness,</a:t>
            </a:r>
          </a:p>
          <a:p>
            <a:pPr lvl="1"/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sudden sleep onset, </a:t>
            </a:r>
          </a:p>
          <a:p>
            <a:pPr lvl="1"/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hypnagogic hallucinations, </a:t>
            </a:r>
          </a:p>
          <a:p>
            <a:pPr lvl="1"/>
            <a:r>
              <a:rPr lang="en-US" sz="3200" dirty="0" err="1">
                <a:effectLst/>
                <a:latin typeface="+mn-lt"/>
                <a:ea typeface="Calibri" panose="020F0502020204030204" pitchFamily="34" charset="0"/>
              </a:rPr>
              <a:t>hyporexia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, </a:t>
            </a:r>
          </a:p>
          <a:p>
            <a:pPr lvl="1"/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behavioral changes (emotional lability). </a:t>
            </a:r>
          </a:p>
          <a:p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Low hypocretin levels in cerebrospinal fluid (93 </a:t>
            </a:r>
            <a:r>
              <a:rPr lang="en-US" sz="3200" dirty="0" err="1">
                <a:effectLst/>
                <a:latin typeface="+mn-lt"/>
                <a:ea typeface="Calibri" panose="020F0502020204030204" pitchFamily="34" charset="0"/>
              </a:rPr>
              <a:t>pg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/dL).</a:t>
            </a:r>
            <a:endParaRPr lang="en-US" sz="3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679050" y="6293838"/>
            <a:ext cx="318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Cote-Orozco JE, et al.</a:t>
            </a:r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365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Cote-Orozco JE, et al.</a:t>
            </a:r>
          </a:p>
          <a:p>
            <a:endParaRPr lang="en-US" sz="2400" dirty="0"/>
          </a:p>
        </p:txBody>
      </p:sp>
      <p:pic>
        <p:nvPicPr>
          <p:cNvPr id="10" name="Content Placeholder 9" descr="A picture containing text, different, several&#10;&#10;Description automatically generated">
            <a:extLst>
              <a:ext uri="{FF2B5EF4-FFF2-40B4-BE49-F238E27FC236}">
                <a16:creationId xmlns:a16="http://schemas.microsoft.com/office/drawing/2014/main" id="{042474C9-53CA-4AE6-9F46-B1059B3F9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7239" y="111261"/>
            <a:ext cx="7882859" cy="600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</a:rPr>
              <a:t>Hypothalamic Involvement in Neuromyelitis Optica Spectrum Disorder in a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found positive AQP4-IgG antibodies in serum.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diagnosis of narcolepsy secondary to neuromyelitis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optica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spectrum disorder (NMOSD) was made.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She rapidly improved after glucocorticoids administration.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After 10 months of immunosuppressive maintenance therapy with azathioprine the patient remains asymptomatic.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 new lesions in follow-up neuroimages at 3 months and 9 months 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after diagnosis.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Any diencephalic clinical syndrome, such as narcolepsy, with hypothalamic involvement should prompt a serum test for AQP4-IgG (1,2).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422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Cote-Orozco JE, et al.</a:t>
            </a:r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311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System Font Regular</vt:lpstr>
      <vt:lpstr>Times New Roman</vt:lpstr>
      <vt:lpstr>Wingdings</vt:lpstr>
      <vt:lpstr>Office Theme</vt:lpstr>
      <vt:lpstr>Resident &amp; Fellow Section Teaching NeuroImage   A 10-year-old girl with excessive daytime sleepiness…</vt:lpstr>
      <vt:lpstr>Vignette</vt:lpstr>
      <vt:lpstr>Imaging</vt:lpstr>
      <vt:lpstr>Hypothalamic Involvement in Neuromyelitis Optica Spectrum Disorder in a Child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Juan Esteban Cote Orozco</cp:lastModifiedBy>
  <cp:revision>46</cp:revision>
  <dcterms:created xsi:type="dcterms:W3CDTF">2021-03-03T19:05:39Z</dcterms:created>
  <dcterms:modified xsi:type="dcterms:W3CDTF">2022-05-20T21:55:34Z</dcterms:modified>
</cp:coreProperties>
</file>