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0"/>
  </p:notesMasterIdLst>
  <p:sldIdLst>
    <p:sldId id="256" r:id="rId5"/>
    <p:sldId id="262" r:id="rId6"/>
    <p:sldId id="257" r:id="rId7"/>
    <p:sldId id="263" r:id="rId8"/>
    <p:sldId id="25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91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D4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autoAdjust="0"/>
    <p:restoredTop sz="91367" autoAdjust="0"/>
  </p:normalViewPr>
  <p:slideViewPr>
    <p:cSldViewPr snapToGrid="0" snapToObjects="1" showGuides="1">
      <p:cViewPr varScale="1">
        <p:scale>
          <a:sx n="102" d="100"/>
          <a:sy n="102" d="100"/>
        </p:scale>
        <p:origin x="918" y="90"/>
      </p:cViewPr>
      <p:guideLst>
        <p:guide orient="horz" pos="2160"/>
        <p:guide pos="3912"/>
      </p:guideLst>
    </p:cSldViewPr>
  </p:slideViewPr>
  <p:outlineViewPr>
    <p:cViewPr>
      <p:scale>
        <a:sx n="33" d="100"/>
        <a:sy n="33" d="100"/>
      </p:scale>
      <p:origin x="0" y="-356"/>
    </p:cViewPr>
  </p:outlin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51" d="100"/>
          <a:sy n="51" d="100"/>
        </p:scale>
        <p:origin x="2692" y="2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C5CF09-37D6-4680-AF13-891938B3D27B}" type="datetimeFigureOut">
              <a:rPr lang="en-US" smtClean="0"/>
              <a:t>2/10/2023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802FC5-D8ED-432A-B5FA-A6526FF90EC2}" type="slidenum">
              <a:rPr lang="en-US" smtClean="0"/>
              <a:t>‹#›</a:t>
            </a:fld>
            <a:endParaRPr lang="en-US"/>
          </a:p>
        </p:txBody>
      </p:sp>
    </p:spTree>
    <p:extLst>
      <p:ext uri="{BB962C8B-B14F-4D97-AF65-F5344CB8AC3E}">
        <p14:creationId xmlns:p14="http://schemas.microsoft.com/office/powerpoint/2010/main" val="26750168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Figure 1: MRI brain with contrast: </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Diffusion weighted image (A) with Apparent Diffusion Coefficient (ADC) maps (B) showing confluent areas of restricted diffusion with associated FLAIR hyperintensity (C) involving the corpus callosum, and the bilateral corona radiata. There are a few scattered punctate foci of susceptibility artifacts (D) in the corpus callosum denoting microhemorrhages (white arrow head). Post contrast T1 weighted images (E) showing heterogeneous enhancement in the corpus callosum and corona radiata. </a:t>
            </a:r>
          </a:p>
        </p:txBody>
      </p:sp>
      <p:sp>
        <p:nvSpPr>
          <p:cNvPr id="4" name="Slide Number Placeholder 3"/>
          <p:cNvSpPr>
            <a:spLocks noGrp="1"/>
          </p:cNvSpPr>
          <p:nvPr>
            <p:ph type="sldNum" sz="quarter" idx="5"/>
          </p:nvPr>
        </p:nvSpPr>
        <p:spPr/>
        <p:txBody>
          <a:bodyPr/>
          <a:lstStyle/>
          <a:p>
            <a:fld id="{0E802FC5-D8ED-432A-B5FA-A6526FF90EC2}" type="slidenum">
              <a:rPr lang="en-US" smtClean="0"/>
              <a:t>3</a:t>
            </a:fld>
            <a:endParaRPr lang="en-US"/>
          </a:p>
        </p:txBody>
      </p:sp>
    </p:spTree>
    <p:extLst>
      <p:ext uri="{BB962C8B-B14F-4D97-AF65-F5344CB8AC3E}">
        <p14:creationId xmlns:p14="http://schemas.microsoft.com/office/powerpoint/2010/main" val="4047119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Figure 2: Post mortem histology from the splenium of the corpus callosum.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 Areas of pallor representing demyelination (*) on </a:t>
            </a:r>
            <a:r>
              <a:rPr lang="en-US" sz="1200" kern="1200" dirty="0" err="1">
                <a:solidFill>
                  <a:schemeClr val="tx1"/>
                </a:solidFill>
                <a:effectLst/>
                <a:latin typeface="+mn-lt"/>
                <a:ea typeface="+mn-ea"/>
                <a:cs typeface="+mn-cs"/>
              </a:rPr>
              <a:t>Luxol</a:t>
            </a:r>
            <a:r>
              <a:rPr lang="en-US" sz="1200" kern="1200" dirty="0">
                <a:solidFill>
                  <a:schemeClr val="tx1"/>
                </a:solidFill>
                <a:effectLst/>
                <a:latin typeface="+mn-lt"/>
                <a:ea typeface="+mn-ea"/>
                <a:cs typeface="+mn-cs"/>
              </a:rPr>
              <a:t> Fast Blue histochemical stain</a:t>
            </a:r>
          </a:p>
          <a:p>
            <a:r>
              <a:rPr lang="en-US" sz="1200" kern="1200" dirty="0">
                <a:solidFill>
                  <a:schemeClr val="tx1"/>
                </a:solidFill>
                <a:effectLst/>
                <a:latin typeface="+mn-lt"/>
                <a:ea typeface="+mn-ea"/>
                <a:cs typeface="+mn-cs"/>
              </a:rPr>
              <a:t>(B): Relative preservation of axons in demyelinated area (blue arrows) as shown by neurofilament immunohistochemical stain</a:t>
            </a:r>
          </a:p>
          <a:p>
            <a:r>
              <a:rPr lang="en-US" sz="1200" kern="1200" dirty="0">
                <a:solidFill>
                  <a:schemeClr val="tx1"/>
                </a:solidFill>
                <a:effectLst/>
                <a:latin typeface="+mn-lt"/>
                <a:ea typeface="+mn-ea"/>
                <a:cs typeface="+mn-cs"/>
              </a:rPr>
              <a:t>(C): Dense macrophage infiltration as evidenced by CD163 immunohistochemical stain</a:t>
            </a:r>
          </a:p>
          <a:p>
            <a:r>
              <a:rPr lang="en-US" sz="1200" kern="1200" dirty="0">
                <a:solidFill>
                  <a:schemeClr val="tx1"/>
                </a:solidFill>
                <a:effectLst/>
                <a:latin typeface="+mn-lt"/>
                <a:ea typeface="+mn-ea"/>
                <a:cs typeface="+mn-cs"/>
              </a:rPr>
              <a:t>(D): Scattered lymphocytic infiltration as demonstrated by leukocyte common antigen immunohistochemical stain</a:t>
            </a:r>
          </a:p>
        </p:txBody>
      </p:sp>
      <p:sp>
        <p:nvSpPr>
          <p:cNvPr id="4" name="Slide Number Placeholder 3"/>
          <p:cNvSpPr>
            <a:spLocks noGrp="1"/>
          </p:cNvSpPr>
          <p:nvPr>
            <p:ph type="sldNum" sz="quarter" idx="5"/>
          </p:nvPr>
        </p:nvSpPr>
        <p:spPr/>
        <p:txBody>
          <a:bodyPr/>
          <a:lstStyle/>
          <a:p>
            <a:fld id="{0E802FC5-D8ED-432A-B5FA-A6526FF90EC2}" type="slidenum">
              <a:rPr lang="en-US" smtClean="0"/>
              <a:t>4</a:t>
            </a:fld>
            <a:endParaRPr lang="en-US"/>
          </a:p>
        </p:txBody>
      </p:sp>
    </p:spTree>
    <p:extLst>
      <p:ext uri="{BB962C8B-B14F-4D97-AF65-F5344CB8AC3E}">
        <p14:creationId xmlns:p14="http://schemas.microsoft.com/office/powerpoint/2010/main" val="17095525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06400">
              <a:spcBef>
                <a:spcPts val="0"/>
              </a:spcBef>
              <a:spcAft>
                <a:spcPts val="0"/>
              </a:spcAft>
            </a:pPr>
            <a:r>
              <a:rPr lang="en-US" sz="1800" b="1" dirty="0">
                <a:effectLst/>
                <a:latin typeface="Calibri" panose="020F0502020204030204" pitchFamily="34" charset="0"/>
                <a:ea typeface="Times New Roman" panose="02020603050405020304" pitchFamily="18" charset="0"/>
                <a:cs typeface="Times New Roman" panose="02020603050405020304" pitchFamily="18" charset="0"/>
              </a:rPr>
              <a:t>References</a:t>
            </a:r>
          </a:p>
          <a:p>
            <a:pPr marL="0" marR="0" indent="-406400">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1. Reichard RR,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Kashani</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KB,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Boire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NA,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Constantopoulos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E, Guo Y,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Lucchinetti</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CF. Neuropathology of COVID-19: a spectrum of vascular and acute disseminated encephalomyelitis (ADEM)-like pathology. </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Acta </a:t>
            </a:r>
            <a:r>
              <a:rPr lang="en-US" sz="1800" i="1" dirty="0" err="1">
                <a:effectLst/>
                <a:latin typeface="Calibri" panose="020F0502020204030204" pitchFamily="34" charset="0"/>
                <a:ea typeface="Times New Roman" panose="02020603050405020304" pitchFamily="18" charset="0"/>
                <a:cs typeface="Times New Roman" panose="02020603050405020304" pitchFamily="18" charset="0"/>
              </a:rPr>
              <a:t>Neuropathol</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2020;140(1):1-6. doi:10.1007/s00401-020-02166-2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406400">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2. Wang Y, Wang Y,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Huo</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L, Li Q, Chen J, Wang H. SARS-CoV-2-associated acute disseminated encephalomyelitis: a systematic review of the literature. </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J Neurol</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2022;269(3):1071-1092. doi:10.1007/s00415-021-10771-8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0E802FC5-D8ED-432A-B5FA-A6526FF90EC2}" type="slidenum">
              <a:rPr lang="en-US" smtClean="0"/>
              <a:t>5</a:t>
            </a:fld>
            <a:endParaRPr lang="en-US"/>
          </a:p>
        </p:txBody>
      </p:sp>
    </p:spTree>
    <p:extLst>
      <p:ext uri="{BB962C8B-B14F-4D97-AF65-F5344CB8AC3E}">
        <p14:creationId xmlns:p14="http://schemas.microsoft.com/office/powerpoint/2010/main" val="1014558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1EBFC-2324-3B45-B2BC-CF4EFE6CE394}"/>
              </a:ext>
            </a:extLst>
          </p:cNvPr>
          <p:cNvSpPr>
            <a:spLocks noGrp="1"/>
          </p:cNvSpPr>
          <p:nvPr>
            <p:ph type="ctrTitle"/>
          </p:nvPr>
        </p:nvSpPr>
        <p:spPr>
          <a:xfrm>
            <a:off x="873777" y="1122363"/>
            <a:ext cx="10670512" cy="2387600"/>
          </a:xfrm>
        </p:spPr>
        <p:txBody>
          <a:bodyPr anchor="b"/>
          <a:lstStyle>
            <a:lvl1pPr algn="ctr">
              <a:lnSpc>
                <a:spcPct val="80000"/>
              </a:lnSpc>
              <a:defRPr sz="6000" spc="-100" baseline="0"/>
            </a:lvl1pPr>
          </a:lstStyle>
          <a:p>
            <a:r>
              <a:rPr lang="en-US" dirty="0"/>
              <a:t>Click to edit Master title style</a:t>
            </a:r>
          </a:p>
        </p:txBody>
      </p:sp>
      <p:sp>
        <p:nvSpPr>
          <p:cNvPr id="3" name="Subtitle 2">
            <a:extLst>
              <a:ext uri="{FF2B5EF4-FFF2-40B4-BE49-F238E27FC236}">
                <a16:creationId xmlns:a16="http://schemas.microsoft.com/office/drawing/2014/main" id="{7EF36CAC-0D31-9F49-9E9F-084E893CD9A0}"/>
              </a:ext>
            </a:extLst>
          </p:cNvPr>
          <p:cNvSpPr>
            <a:spLocks noGrp="1"/>
          </p:cNvSpPr>
          <p:nvPr>
            <p:ph type="subTitle" idx="1"/>
          </p:nvPr>
        </p:nvSpPr>
        <p:spPr>
          <a:xfrm>
            <a:off x="873777" y="3602038"/>
            <a:ext cx="1067051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12" name="Picture 11">
            <a:extLst>
              <a:ext uri="{FF2B5EF4-FFF2-40B4-BE49-F238E27FC236}">
                <a16:creationId xmlns:a16="http://schemas.microsoft.com/office/drawing/2014/main" id="{CDD6D708-E83F-EF41-932A-073B7BF574E3}"/>
              </a:ext>
            </a:extLst>
          </p:cNvPr>
          <p:cNvPicPr>
            <a:picLocks noChangeAspect="1"/>
          </p:cNvPicPr>
          <p:nvPr userDrawn="1"/>
        </p:nvPicPr>
        <p:blipFill>
          <a:blip r:embed="rId2"/>
          <a:stretch>
            <a:fillRect/>
          </a:stretch>
        </p:blipFill>
        <p:spPr>
          <a:xfrm>
            <a:off x="4584021" y="6329907"/>
            <a:ext cx="1748942" cy="439660"/>
          </a:xfrm>
          <a:prstGeom prst="rect">
            <a:avLst/>
          </a:prstGeom>
        </p:spPr>
      </p:pic>
      <p:pic>
        <p:nvPicPr>
          <p:cNvPr id="13" name="Picture 12">
            <a:extLst>
              <a:ext uri="{FF2B5EF4-FFF2-40B4-BE49-F238E27FC236}">
                <a16:creationId xmlns:a16="http://schemas.microsoft.com/office/drawing/2014/main" id="{2F521108-5E80-D64F-9572-6A2690301C28}"/>
              </a:ext>
            </a:extLst>
          </p:cNvPr>
          <p:cNvPicPr>
            <a:picLocks noChangeAspect="1"/>
          </p:cNvPicPr>
          <p:nvPr userDrawn="1"/>
        </p:nvPicPr>
        <p:blipFill>
          <a:blip r:embed="rId3"/>
          <a:stretch>
            <a:fillRect/>
          </a:stretch>
        </p:blipFill>
        <p:spPr>
          <a:xfrm>
            <a:off x="6453789" y="6121100"/>
            <a:ext cx="1511814" cy="643085"/>
          </a:xfrm>
          <a:prstGeom prst="rect">
            <a:avLst/>
          </a:prstGeom>
        </p:spPr>
      </p:pic>
      <p:cxnSp>
        <p:nvCxnSpPr>
          <p:cNvPr id="14" name="Straight Connector 13">
            <a:extLst>
              <a:ext uri="{FF2B5EF4-FFF2-40B4-BE49-F238E27FC236}">
                <a16:creationId xmlns:a16="http://schemas.microsoft.com/office/drawing/2014/main" id="{A5B8F8B5-DF68-A646-AA14-99B24DE39958}"/>
              </a:ext>
            </a:extLst>
          </p:cNvPr>
          <p:cNvCxnSpPr/>
          <p:nvPr userDrawn="1"/>
        </p:nvCxnSpPr>
        <p:spPr>
          <a:xfrm>
            <a:off x="6453789" y="6217920"/>
            <a:ext cx="0" cy="4518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74486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727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6270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41A53-9B07-DF4A-AC40-7BF97CF40F34}"/>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30356B5E-4F9D-2446-ADA1-979B75DD2486}"/>
              </a:ext>
            </a:extLst>
          </p:cNvPr>
          <p:cNvSpPr>
            <a:spLocks noGrp="1"/>
          </p:cNvSpPr>
          <p:nvPr>
            <p:ph idx="1"/>
          </p:nvPr>
        </p:nvSpPr>
        <p:spPr/>
        <p:txBody>
          <a:bodyPr/>
          <a:lstStyle>
            <a:lvl1pPr>
              <a:spcBef>
                <a:spcPts val="1100"/>
              </a:spcBef>
              <a:defRPr/>
            </a:lvl1pPr>
            <a:lvl2pPr>
              <a:spcBef>
                <a:spcPts val="800"/>
              </a:spcBef>
              <a:defRPr/>
            </a:lvl2pPr>
            <a:lvl3pPr>
              <a:spcBef>
                <a:spcPts val="600"/>
              </a:spcBef>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a:extLst>
              <a:ext uri="{FF2B5EF4-FFF2-40B4-BE49-F238E27FC236}">
                <a16:creationId xmlns:a16="http://schemas.microsoft.com/office/drawing/2014/main" id="{CDAFA28F-B750-874B-B349-803073DF80BD}"/>
              </a:ext>
            </a:extLst>
          </p:cNvPr>
          <p:cNvPicPr>
            <a:picLocks noChangeAspect="1"/>
          </p:cNvPicPr>
          <p:nvPr userDrawn="1"/>
        </p:nvPicPr>
        <p:blipFill>
          <a:blip r:embed="rId2"/>
          <a:stretch>
            <a:fillRect/>
          </a:stretch>
        </p:blipFill>
        <p:spPr>
          <a:xfrm>
            <a:off x="4584021" y="6329907"/>
            <a:ext cx="1748942" cy="439660"/>
          </a:xfrm>
          <a:prstGeom prst="rect">
            <a:avLst/>
          </a:prstGeom>
        </p:spPr>
      </p:pic>
      <p:pic>
        <p:nvPicPr>
          <p:cNvPr id="8" name="Picture 7">
            <a:extLst>
              <a:ext uri="{FF2B5EF4-FFF2-40B4-BE49-F238E27FC236}">
                <a16:creationId xmlns:a16="http://schemas.microsoft.com/office/drawing/2014/main" id="{D397A64C-ACBD-6F4D-93F8-4F3B3D889F33}"/>
              </a:ext>
            </a:extLst>
          </p:cNvPr>
          <p:cNvPicPr>
            <a:picLocks noChangeAspect="1"/>
          </p:cNvPicPr>
          <p:nvPr userDrawn="1"/>
        </p:nvPicPr>
        <p:blipFill>
          <a:blip r:embed="rId3"/>
          <a:stretch>
            <a:fillRect/>
          </a:stretch>
        </p:blipFill>
        <p:spPr>
          <a:xfrm>
            <a:off x="6453789" y="6121100"/>
            <a:ext cx="1511814" cy="643085"/>
          </a:xfrm>
          <a:prstGeom prst="rect">
            <a:avLst/>
          </a:prstGeom>
        </p:spPr>
      </p:pic>
      <p:cxnSp>
        <p:nvCxnSpPr>
          <p:cNvPr id="9" name="Straight Connector 8">
            <a:extLst>
              <a:ext uri="{FF2B5EF4-FFF2-40B4-BE49-F238E27FC236}">
                <a16:creationId xmlns:a16="http://schemas.microsoft.com/office/drawing/2014/main" id="{AA95017A-1C8C-5D47-A269-FEC516306EEE}"/>
              </a:ext>
            </a:extLst>
          </p:cNvPr>
          <p:cNvCxnSpPr/>
          <p:nvPr userDrawn="1"/>
        </p:nvCxnSpPr>
        <p:spPr>
          <a:xfrm>
            <a:off x="6453789" y="6217920"/>
            <a:ext cx="0" cy="4518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309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66871-BA6F-5B40-8367-906D6BEF675B}"/>
              </a:ext>
            </a:extLst>
          </p:cNvPr>
          <p:cNvSpPr>
            <a:spLocks noGrp="1"/>
          </p:cNvSpPr>
          <p:nvPr>
            <p:ph type="title"/>
          </p:nvPr>
        </p:nvSpPr>
        <p:spPr>
          <a:xfrm>
            <a:off x="831849" y="1709738"/>
            <a:ext cx="10712445" cy="2852737"/>
          </a:xfrm>
        </p:spPr>
        <p:txBody>
          <a:bodyPr anchor="b"/>
          <a:lstStyle>
            <a:lvl1pPr>
              <a:defRPr sz="6000" spc="-150" baseline="0"/>
            </a:lvl1pPr>
          </a:lstStyle>
          <a:p>
            <a:r>
              <a:rPr lang="en-US" dirty="0"/>
              <a:t>Click to edit Master title style</a:t>
            </a:r>
          </a:p>
        </p:txBody>
      </p:sp>
      <p:sp>
        <p:nvSpPr>
          <p:cNvPr id="3" name="Text Placeholder 2">
            <a:extLst>
              <a:ext uri="{FF2B5EF4-FFF2-40B4-BE49-F238E27FC236}">
                <a16:creationId xmlns:a16="http://schemas.microsoft.com/office/drawing/2014/main" id="{2543E4DB-7DF6-144A-84D6-0E4970FB4DC4}"/>
              </a:ext>
            </a:extLst>
          </p:cNvPr>
          <p:cNvSpPr>
            <a:spLocks noGrp="1"/>
          </p:cNvSpPr>
          <p:nvPr>
            <p:ph type="body" idx="1"/>
          </p:nvPr>
        </p:nvSpPr>
        <p:spPr>
          <a:xfrm>
            <a:off x="831849" y="4589463"/>
            <a:ext cx="1071244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7" name="Picture 6">
            <a:extLst>
              <a:ext uri="{FF2B5EF4-FFF2-40B4-BE49-F238E27FC236}">
                <a16:creationId xmlns:a16="http://schemas.microsoft.com/office/drawing/2014/main" id="{AAE82BA4-AC08-9A41-8CC4-E2DDC67C1256}"/>
              </a:ext>
            </a:extLst>
          </p:cNvPr>
          <p:cNvPicPr>
            <a:picLocks noChangeAspect="1"/>
          </p:cNvPicPr>
          <p:nvPr userDrawn="1"/>
        </p:nvPicPr>
        <p:blipFill>
          <a:blip r:embed="rId2"/>
          <a:stretch>
            <a:fillRect/>
          </a:stretch>
        </p:blipFill>
        <p:spPr>
          <a:xfrm>
            <a:off x="4584021" y="6329907"/>
            <a:ext cx="1748942" cy="439660"/>
          </a:xfrm>
          <a:prstGeom prst="rect">
            <a:avLst/>
          </a:prstGeom>
        </p:spPr>
      </p:pic>
      <p:pic>
        <p:nvPicPr>
          <p:cNvPr id="8" name="Picture 7">
            <a:extLst>
              <a:ext uri="{FF2B5EF4-FFF2-40B4-BE49-F238E27FC236}">
                <a16:creationId xmlns:a16="http://schemas.microsoft.com/office/drawing/2014/main" id="{F17B6A6C-97FF-AE41-B21F-D3792A617C75}"/>
              </a:ext>
            </a:extLst>
          </p:cNvPr>
          <p:cNvPicPr>
            <a:picLocks noChangeAspect="1"/>
          </p:cNvPicPr>
          <p:nvPr userDrawn="1"/>
        </p:nvPicPr>
        <p:blipFill>
          <a:blip r:embed="rId3"/>
          <a:stretch>
            <a:fillRect/>
          </a:stretch>
        </p:blipFill>
        <p:spPr>
          <a:xfrm>
            <a:off x="6453789" y="6121100"/>
            <a:ext cx="1511814" cy="643085"/>
          </a:xfrm>
          <a:prstGeom prst="rect">
            <a:avLst/>
          </a:prstGeom>
        </p:spPr>
      </p:pic>
      <p:cxnSp>
        <p:nvCxnSpPr>
          <p:cNvPr id="9" name="Straight Connector 8">
            <a:extLst>
              <a:ext uri="{FF2B5EF4-FFF2-40B4-BE49-F238E27FC236}">
                <a16:creationId xmlns:a16="http://schemas.microsoft.com/office/drawing/2014/main" id="{F231892D-11DD-2E48-86AB-A4D7331C1390}"/>
              </a:ext>
            </a:extLst>
          </p:cNvPr>
          <p:cNvCxnSpPr/>
          <p:nvPr userDrawn="1"/>
        </p:nvCxnSpPr>
        <p:spPr>
          <a:xfrm>
            <a:off x="6453789" y="6217920"/>
            <a:ext cx="0" cy="4518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5623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8271F-8406-E04C-86C5-9970401A6B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8BDF0E-7A1E-6047-933B-CB601FBF63D3}"/>
              </a:ext>
            </a:extLst>
          </p:cNvPr>
          <p:cNvSpPr>
            <a:spLocks noGrp="1"/>
          </p:cNvSpPr>
          <p:nvPr>
            <p:ph sz="half" idx="1"/>
          </p:nvPr>
        </p:nvSpPr>
        <p:spPr>
          <a:xfrm>
            <a:off x="838199" y="1825625"/>
            <a:ext cx="528008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B6D797C-594F-1F49-8ED0-8E2FE0891DD1}"/>
              </a:ext>
            </a:extLst>
          </p:cNvPr>
          <p:cNvSpPr>
            <a:spLocks noGrp="1"/>
          </p:cNvSpPr>
          <p:nvPr>
            <p:ph sz="half" idx="2"/>
          </p:nvPr>
        </p:nvSpPr>
        <p:spPr>
          <a:xfrm>
            <a:off x="6264218" y="1825625"/>
            <a:ext cx="528008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a:extLst>
              <a:ext uri="{FF2B5EF4-FFF2-40B4-BE49-F238E27FC236}">
                <a16:creationId xmlns:a16="http://schemas.microsoft.com/office/drawing/2014/main" id="{C2A5FC1C-D054-E445-83A2-7A8141C5F843}"/>
              </a:ext>
            </a:extLst>
          </p:cNvPr>
          <p:cNvPicPr>
            <a:picLocks noChangeAspect="1"/>
          </p:cNvPicPr>
          <p:nvPr userDrawn="1"/>
        </p:nvPicPr>
        <p:blipFill>
          <a:blip r:embed="rId2"/>
          <a:stretch>
            <a:fillRect/>
          </a:stretch>
        </p:blipFill>
        <p:spPr>
          <a:xfrm>
            <a:off x="4584021" y="6329907"/>
            <a:ext cx="1748942" cy="439660"/>
          </a:xfrm>
          <a:prstGeom prst="rect">
            <a:avLst/>
          </a:prstGeom>
        </p:spPr>
      </p:pic>
      <p:pic>
        <p:nvPicPr>
          <p:cNvPr id="9" name="Picture 8">
            <a:extLst>
              <a:ext uri="{FF2B5EF4-FFF2-40B4-BE49-F238E27FC236}">
                <a16:creationId xmlns:a16="http://schemas.microsoft.com/office/drawing/2014/main" id="{3FFD5C6F-605F-6743-A37C-6CE4BB629708}"/>
              </a:ext>
            </a:extLst>
          </p:cNvPr>
          <p:cNvPicPr>
            <a:picLocks noChangeAspect="1"/>
          </p:cNvPicPr>
          <p:nvPr userDrawn="1"/>
        </p:nvPicPr>
        <p:blipFill>
          <a:blip r:embed="rId3"/>
          <a:stretch>
            <a:fillRect/>
          </a:stretch>
        </p:blipFill>
        <p:spPr>
          <a:xfrm>
            <a:off x="6453789" y="6121100"/>
            <a:ext cx="1511814" cy="643085"/>
          </a:xfrm>
          <a:prstGeom prst="rect">
            <a:avLst/>
          </a:prstGeom>
        </p:spPr>
      </p:pic>
      <p:cxnSp>
        <p:nvCxnSpPr>
          <p:cNvPr id="10" name="Straight Connector 9">
            <a:extLst>
              <a:ext uri="{FF2B5EF4-FFF2-40B4-BE49-F238E27FC236}">
                <a16:creationId xmlns:a16="http://schemas.microsoft.com/office/drawing/2014/main" id="{573F95B9-3BE5-6344-B93E-A2D0B7515C22}"/>
              </a:ext>
            </a:extLst>
          </p:cNvPr>
          <p:cNvCxnSpPr/>
          <p:nvPr userDrawn="1"/>
        </p:nvCxnSpPr>
        <p:spPr>
          <a:xfrm>
            <a:off x="6453789" y="6217920"/>
            <a:ext cx="0" cy="4518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0278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8239B-5228-404F-BF95-971E9EB30484}"/>
              </a:ext>
            </a:extLst>
          </p:cNvPr>
          <p:cNvSpPr>
            <a:spLocks noGrp="1"/>
          </p:cNvSpPr>
          <p:nvPr>
            <p:ph type="title"/>
          </p:nvPr>
        </p:nvSpPr>
        <p:spPr>
          <a:xfrm>
            <a:off x="839787" y="365125"/>
            <a:ext cx="10704503"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F5FC127E-2184-E142-BE06-C942CBEDB40A}"/>
              </a:ext>
            </a:extLst>
          </p:cNvPr>
          <p:cNvSpPr>
            <a:spLocks noGrp="1"/>
          </p:cNvSpPr>
          <p:nvPr>
            <p:ph type="body" idx="1"/>
          </p:nvPr>
        </p:nvSpPr>
        <p:spPr>
          <a:xfrm>
            <a:off x="839788" y="1681163"/>
            <a:ext cx="5258886" cy="823912"/>
          </a:xfrm>
        </p:spPr>
        <p:txBody>
          <a:bodyPr anchor="b"/>
          <a:lstStyle>
            <a:lvl1pPr marL="0" indent="0">
              <a:buNone/>
              <a:defRPr sz="3000" b="1" i="0">
                <a:latin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14CDCFEF-4DE4-5143-8A46-62876E45C7EF}"/>
              </a:ext>
            </a:extLst>
          </p:cNvPr>
          <p:cNvSpPr>
            <a:spLocks noGrp="1"/>
          </p:cNvSpPr>
          <p:nvPr>
            <p:ph sz="half" idx="2"/>
          </p:nvPr>
        </p:nvSpPr>
        <p:spPr>
          <a:xfrm>
            <a:off x="839788" y="2505075"/>
            <a:ext cx="5258886"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31DF3E4A-6A88-6346-948A-DC32CACA3F70}"/>
              </a:ext>
            </a:extLst>
          </p:cNvPr>
          <p:cNvSpPr>
            <a:spLocks noGrp="1"/>
          </p:cNvSpPr>
          <p:nvPr>
            <p:ph type="body" sz="quarter" idx="3"/>
          </p:nvPr>
        </p:nvSpPr>
        <p:spPr>
          <a:xfrm>
            <a:off x="6259511" y="1681163"/>
            <a:ext cx="5284785" cy="823912"/>
          </a:xfrm>
        </p:spPr>
        <p:txBody>
          <a:bodyPr anchor="b"/>
          <a:lstStyle>
            <a:lvl1pPr marL="0" indent="0">
              <a:buNone/>
              <a:defRPr sz="3000" b="1" i="0">
                <a:latin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A5DA5EC0-0E40-7C48-9DD2-67A8991B918F}"/>
              </a:ext>
            </a:extLst>
          </p:cNvPr>
          <p:cNvSpPr>
            <a:spLocks noGrp="1"/>
          </p:cNvSpPr>
          <p:nvPr>
            <p:ph sz="quarter" idx="4"/>
          </p:nvPr>
        </p:nvSpPr>
        <p:spPr>
          <a:xfrm>
            <a:off x="6259511" y="2505075"/>
            <a:ext cx="528478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a:extLst>
              <a:ext uri="{FF2B5EF4-FFF2-40B4-BE49-F238E27FC236}">
                <a16:creationId xmlns:a16="http://schemas.microsoft.com/office/drawing/2014/main" id="{EFBA8EF2-CE8B-0C4C-925B-A5B85DA220F9}"/>
              </a:ext>
            </a:extLst>
          </p:cNvPr>
          <p:cNvPicPr>
            <a:picLocks noChangeAspect="1"/>
          </p:cNvPicPr>
          <p:nvPr userDrawn="1"/>
        </p:nvPicPr>
        <p:blipFill>
          <a:blip r:embed="rId2"/>
          <a:stretch>
            <a:fillRect/>
          </a:stretch>
        </p:blipFill>
        <p:spPr>
          <a:xfrm>
            <a:off x="4584021" y="6329907"/>
            <a:ext cx="1748942" cy="439660"/>
          </a:xfrm>
          <a:prstGeom prst="rect">
            <a:avLst/>
          </a:prstGeom>
        </p:spPr>
      </p:pic>
      <p:pic>
        <p:nvPicPr>
          <p:cNvPr id="11" name="Picture 10">
            <a:extLst>
              <a:ext uri="{FF2B5EF4-FFF2-40B4-BE49-F238E27FC236}">
                <a16:creationId xmlns:a16="http://schemas.microsoft.com/office/drawing/2014/main" id="{5F5615BE-4C4C-7A4C-8746-5D04D41EDE9E}"/>
              </a:ext>
            </a:extLst>
          </p:cNvPr>
          <p:cNvPicPr>
            <a:picLocks noChangeAspect="1"/>
          </p:cNvPicPr>
          <p:nvPr userDrawn="1"/>
        </p:nvPicPr>
        <p:blipFill>
          <a:blip r:embed="rId3"/>
          <a:stretch>
            <a:fillRect/>
          </a:stretch>
        </p:blipFill>
        <p:spPr>
          <a:xfrm>
            <a:off x="6453789" y="6121100"/>
            <a:ext cx="1511814" cy="643085"/>
          </a:xfrm>
          <a:prstGeom prst="rect">
            <a:avLst/>
          </a:prstGeom>
        </p:spPr>
      </p:pic>
      <p:cxnSp>
        <p:nvCxnSpPr>
          <p:cNvPr id="12" name="Straight Connector 11">
            <a:extLst>
              <a:ext uri="{FF2B5EF4-FFF2-40B4-BE49-F238E27FC236}">
                <a16:creationId xmlns:a16="http://schemas.microsoft.com/office/drawing/2014/main" id="{665C4ACD-295C-7A43-AC90-82FC2D18C8F1}"/>
              </a:ext>
            </a:extLst>
          </p:cNvPr>
          <p:cNvCxnSpPr/>
          <p:nvPr userDrawn="1"/>
        </p:nvCxnSpPr>
        <p:spPr>
          <a:xfrm>
            <a:off x="6453789" y="6217920"/>
            <a:ext cx="0" cy="4518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3046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77330-16C8-D14E-89B2-7FA93BE29D9C}"/>
              </a:ext>
            </a:extLst>
          </p:cNvPr>
          <p:cNvSpPr>
            <a:spLocks noGrp="1"/>
          </p:cNvSpPr>
          <p:nvPr>
            <p:ph type="title"/>
          </p:nvPr>
        </p:nvSpPr>
        <p:spPr/>
        <p:txBody>
          <a:bodyPr/>
          <a:lstStyle/>
          <a:p>
            <a:r>
              <a:rPr lang="en-US"/>
              <a:t>Click to edit Master title style</a:t>
            </a:r>
          </a:p>
        </p:txBody>
      </p:sp>
      <p:pic>
        <p:nvPicPr>
          <p:cNvPr id="6" name="Picture 5">
            <a:extLst>
              <a:ext uri="{FF2B5EF4-FFF2-40B4-BE49-F238E27FC236}">
                <a16:creationId xmlns:a16="http://schemas.microsoft.com/office/drawing/2014/main" id="{50609EB8-115B-184B-89C8-FAC329D1DA52}"/>
              </a:ext>
            </a:extLst>
          </p:cNvPr>
          <p:cNvPicPr>
            <a:picLocks noChangeAspect="1"/>
          </p:cNvPicPr>
          <p:nvPr userDrawn="1"/>
        </p:nvPicPr>
        <p:blipFill>
          <a:blip r:embed="rId2"/>
          <a:stretch>
            <a:fillRect/>
          </a:stretch>
        </p:blipFill>
        <p:spPr>
          <a:xfrm>
            <a:off x="4584021" y="6329907"/>
            <a:ext cx="1748942" cy="439660"/>
          </a:xfrm>
          <a:prstGeom prst="rect">
            <a:avLst/>
          </a:prstGeom>
        </p:spPr>
      </p:pic>
      <p:pic>
        <p:nvPicPr>
          <p:cNvPr id="7" name="Picture 6">
            <a:extLst>
              <a:ext uri="{FF2B5EF4-FFF2-40B4-BE49-F238E27FC236}">
                <a16:creationId xmlns:a16="http://schemas.microsoft.com/office/drawing/2014/main" id="{D6723898-799F-224C-B305-F5D82C627696}"/>
              </a:ext>
            </a:extLst>
          </p:cNvPr>
          <p:cNvPicPr>
            <a:picLocks noChangeAspect="1"/>
          </p:cNvPicPr>
          <p:nvPr userDrawn="1"/>
        </p:nvPicPr>
        <p:blipFill>
          <a:blip r:embed="rId3"/>
          <a:stretch>
            <a:fillRect/>
          </a:stretch>
        </p:blipFill>
        <p:spPr>
          <a:xfrm>
            <a:off x="6453789" y="6121100"/>
            <a:ext cx="1511814" cy="643085"/>
          </a:xfrm>
          <a:prstGeom prst="rect">
            <a:avLst/>
          </a:prstGeom>
        </p:spPr>
      </p:pic>
      <p:cxnSp>
        <p:nvCxnSpPr>
          <p:cNvPr id="8" name="Straight Connector 7">
            <a:extLst>
              <a:ext uri="{FF2B5EF4-FFF2-40B4-BE49-F238E27FC236}">
                <a16:creationId xmlns:a16="http://schemas.microsoft.com/office/drawing/2014/main" id="{7324A33B-B42D-3C46-8906-8461212C5120}"/>
              </a:ext>
            </a:extLst>
          </p:cNvPr>
          <p:cNvCxnSpPr/>
          <p:nvPr userDrawn="1"/>
        </p:nvCxnSpPr>
        <p:spPr>
          <a:xfrm>
            <a:off x="6453789" y="6217920"/>
            <a:ext cx="0" cy="4518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7640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1649D-01BC-E341-98F1-FE00BE705D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7FAD8F7-6BCE-8A4F-A5AE-ECAFF1B8D369}"/>
              </a:ext>
            </a:extLst>
          </p:cNvPr>
          <p:cNvSpPr>
            <a:spLocks noGrp="1"/>
          </p:cNvSpPr>
          <p:nvPr>
            <p:ph idx="1"/>
          </p:nvPr>
        </p:nvSpPr>
        <p:spPr>
          <a:xfrm>
            <a:off x="5183187" y="987425"/>
            <a:ext cx="6361103" cy="51336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E357B8E-E0AB-684B-8CCF-E3E2118B3E5C}"/>
              </a:ext>
            </a:extLst>
          </p:cNvPr>
          <p:cNvSpPr>
            <a:spLocks noGrp="1"/>
          </p:cNvSpPr>
          <p:nvPr>
            <p:ph type="body" sz="half" idx="2"/>
          </p:nvPr>
        </p:nvSpPr>
        <p:spPr>
          <a:xfrm>
            <a:off x="839788" y="2057400"/>
            <a:ext cx="3932237" cy="40637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8" name="Picture 7">
            <a:extLst>
              <a:ext uri="{FF2B5EF4-FFF2-40B4-BE49-F238E27FC236}">
                <a16:creationId xmlns:a16="http://schemas.microsoft.com/office/drawing/2014/main" id="{C7BD0593-647F-F349-B811-79D2AACF98A3}"/>
              </a:ext>
            </a:extLst>
          </p:cNvPr>
          <p:cNvPicPr>
            <a:picLocks noChangeAspect="1"/>
          </p:cNvPicPr>
          <p:nvPr userDrawn="1"/>
        </p:nvPicPr>
        <p:blipFill>
          <a:blip r:embed="rId2"/>
          <a:stretch>
            <a:fillRect/>
          </a:stretch>
        </p:blipFill>
        <p:spPr>
          <a:xfrm>
            <a:off x="4584021" y="6329907"/>
            <a:ext cx="1748942" cy="439660"/>
          </a:xfrm>
          <a:prstGeom prst="rect">
            <a:avLst/>
          </a:prstGeom>
        </p:spPr>
      </p:pic>
      <p:pic>
        <p:nvPicPr>
          <p:cNvPr id="9" name="Picture 8">
            <a:extLst>
              <a:ext uri="{FF2B5EF4-FFF2-40B4-BE49-F238E27FC236}">
                <a16:creationId xmlns:a16="http://schemas.microsoft.com/office/drawing/2014/main" id="{312E047E-EF1E-724B-979B-6657EE62F32D}"/>
              </a:ext>
            </a:extLst>
          </p:cNvPr>
          <p:cNvPicPr>
            <a:picLocks noChangeAspect="1"/>
          </p:cNvPicPr>
          <p:nvPr userDrawn="1"/>
        </p:nvPicPr>
        <p:blipFill>
          <a:blip r:embed="rId3"/>
          <a:stretch>
            <a:fillRect/>
          </a:stretch>
        </p:blipFill>
        <p:spPr>
          <a:xfrm>
            <a:off x="6453789" y="6121100"/>
            <a:ext cx="1511814" cy="643085"/>
          </a:xfrm>
          <a:prstGeom prst="rect">
            <a:avLst/>
          </a:prstGeom>
        </p:spPr>
      </p:pic>
      <p:cxnSp>
        <p:nvCxnSpPr>
          <p:cNvPr id="10" name="Straight Connector 9">
            <a:extLst>
              <a:ext uri="{FF2B5EF4-FFF2-40B4-BE49-F238E27FC236}">
                <a16:creationId xmlns:a16="http://schemas.microsoft.com/office/drawing/2014/main" id="{D5C4EC78-B7C2-7143-A3A7-F06F23F9C460}"/>
              </a:ext>
            </a:extLst>
          </p:cNvPr>
          <p:cNvCxnSpPr/>
          <p:nvPr userDrawn="1"/>
        </p:nvCxnSpPr>
        <p:spPr>
          <a:xfrm>
            <a:off x="6453789" y="6217920"/>
            <a:ext cx="0" cy="4518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6497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5B6E4-B4A7-AC45-8E34-6BC606D1B2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6788616-B846-9749-BF04-744294881C21}"/>
              </a:ext>
            </a:extLst>
          </p:cNvPr>
          <p:cNvSpPr>
            <a:spLocks noGrp="1"/>
          </p:cNvSpPr>
          <p:nvPr>
            <p:ph type="pic" idx="1"/>
          </p:nvPr>
        </p:nvSpPr>
        <p:spPr>
          <a:xfrm>
            <a:off x="5183188" y="987425"/>
            <a:ext cx="6172200" cy="51336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D6FE0DB-9F2A-174A-8721-AD23C0A89D45}"/>
              </a:ext>
            </a:extLst>
          </p:cNvPr>
          <p:cNvSpPr>
            <a:spLocks noGrp="1"/>
          </p:cNvSpPr>
          <p:nvPr>
            <p:ph type="body" sz="half" idx="2"/>
          </p:nvPr>
        </p:nvSpPr>
        <p:spPr>
          <a:xfrm>
            <a:off x="839788" y="2057400"/>
            <a:ext cx="3932237" cy="40637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8" name="Picture 7">
            <a:extLst>
              <a:ext uri="{FF2B5EF4-FFF2-40B4-BE49-F238E27FC236}">
                <a16:creationId xmlns:a16="http://schemas.microsoft.com/office/drawing/2014/main" id="{5CE4B625-1895-704C-8675-1211F2AB9496}"/>
              </a:ext>
            </a:extLst>
          </p:cNvPr>
          <p:cNvPicPr>
            <a:picLocks noChangeAspect="1"/>
          </p:cNvPicPr>
          <p:nvPr userDrawn="1"/>
        </p:nvPicPr>
        <p:blipFill>
          <a:blip r:embed="rId2"/>
          <a:stretch>
            <a:fillRect/>
          </a:stretch>
        </p:blipFill>
        <p:spPr>
          <a:xfrm>
            <a:off x="4584021" y="6329907"/>
            <a:ext cx="1748942" cy="439660"/>
          </a:xfrm>
          <a:prstGeom prst="rect">
            <a:avLst/>
          </a:prstGeom>
        </p:spPr>
      </p:pic>
      <p:pic>
        <p:nvPicPr>
          <p:cNvPr id="9" name="Picture 8">
            <a:extLst>
              <a:ext uri="{FF2B5EF4-FFF2-40B4-BE49-F238E27FC236}">
                <a16:creationId xmlns:a16="http://schemas.microsoft.com/office/drawing/2014/main" id="{D2EB2812-A870-4741-8184-E6ECE4EEF43F}"/>
              </a:ext>
            </a:extLst>
          </p:cNvPr>
          <p:cNvPicPr>
            <a:picLocks noChangeAspect="1"/>
          </p:cNvPicPr>
          <p:nvPr userDrawn="1"/>
        </p:nvPicPr>
        <p:blipFill>
          <a:blip r:embed="rId3"/>
          <a:stretch>
            <a:fillRect/>
          </a:stretch>
        </p:blipFill>
        <p:spPr>
          <a:xfrm>
            <a:off x="6453789" y="6121100"/>
            <a:ext cx="1511814" cy="643085"/>
          </a:xfrm>
          <a:prstGeom prst="rect">
            <a:avLst/>
          </a:prstGeom>
        </p:spPr>
      </p:pic>
      <p:cxnSp>
        <p:nvCxnSpPr>
          <p:cNvPr id="10" name="Straight Connector 9">
            <a:extLst>
              <a:ext uri="{FF2B5EF4-FFF2-40B4-BE49-F238E27FC236}">
                <a16:creationId xmlns:a16="http://schemas.microsoft.com/office/drawing/2014/main" id="{3790FFC8-003A-E74C-8497-6CB38FBB40E9}"/>
              </a:ext>
            </a:extLst>
          </p:cNvPr>
          <p:cNvCxnSpPr/>
          <p:nvPr userDrawn="1"/>
        </p:nvCxnSpPr>
        <p:spPr>
          <a:xfrm>
            <a:off x="6453789" y="6217920"/>
            <a:ext cx="0" cy="4518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4282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3549FE9-1F21-CD4D-A7E3-E121222F7F6B}"/>
              </a:ext>
            </a:extLst>
          </p:cNvPr>
          <p:cNvPicPr>
            <a:picLocks noChangeAspect="1"/>
          </p:cNvPicPr>
          <p:nvPr userDrawn="1"/>
        </p:nvPicPr>
        <p:blipFill>
          <a:blip r:embed="rId2"/>
          <a:stretch>
            <a:fillRect/>
          </a:stretch>
        </p:blipFill>
        <p:spPr>
          <a:xfrm>
            <a:off x="4584021" y="6329907"/>
            <a:ext cx="1748942" cy="439660"/>
          </a:xfrm>
          <a:prstGeom prst="rect">
            <a:avLst/>
          </a:prstGeom>
        </p:spPr>
      </p:pic>
      <p:pic>
        <p:nvPicPr>
          <p:cNvPr id="6" name="Picture 5">
            <a:extLst>
              <a:ext uri="{FF2B5EF4-FFF2-40B4-BE49-F238E27FC236}">
                <a16:creationId xmlns:a16="http://schemas.microsoft.com/office/drawing/2014/main" id="{940E9DC0-E7EB-6941-B4F7-2148F11B1F7B}"/>
              </a:ext>
            </a:extLst>
          </p:cNvPr>
          <p:cNvPicPr>
            <a:picLocks noChangeAspect="1"/>
          </p:cNvPicPr>
          <p:nvPr userDrawn="1"/>
        </p:nvPicPr>
        <p:blipFill>
          <a:blip r:embed="rId3"/>
          <a:stretch>
            <a:fillRect/>
          </a:stretch>
        </p:blipFill>
        <p:spPr>
          <a:xfrm>
            <a:off x="6453789" y="6121100"/>
            <a:ext cx="1511814" cy="643085"/>
          </a:xfrm>
          <a:prstGeom prst="rect">
            <a:avLst/>
          </a:prstGeom>
        </p:spPr>
      </p:pic>
      <p:cxnSp>
        <p:nvCxnSpPr>
          <p:cNvPr id="7" name="Straight Connector 6">
            <a:extLst>
              <a:ext uri="{FF2B5EF4-FFF2-40B4-BE49-F238E27FC236}">
                <a16:creationId xmlns:a16="http://schemas.microsoft.com/office/drawing/2014/main" id="{CFB84BF8-AF00-2A47-81A0-DB0FA4B13C09}"/>
              </a:ext>
            </a:extLst>
          </p:cNvPr>
          <p:cNvCxnSpPr/>
          <p:nvPr userDrawn="1"/>
        </p:nvCxnSpPr>
        <p:spPr>
          <a:xfrm>
            <a:off x="6453789" y="6217920"/>
            <a:ext cx="0" cy="4518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2794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EBF8BA-FFFA-5B49-A645-DA1B51EB9E16}"/>
              </a:ext>
            </a:extLst>
          </p:cNvPr>
          <p:cNvSpPr>
            <a:spLocks noGrp="1"/>
          </p:cNvSpPr>
          <p:nvPr>
            <p:ph type="title"/>
          </p:nvPr>
        </p:nvSpPr>
        <p:spPr>
          <a:xfrm>
            <a:off x="838200" y="225276"/>
            <a:ext cx="10706100" cy="117180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EE238506-69D7-3348-9AD1-EBE927EF21AB}"/>
              </a:ext>
            </a:extLst>
          </p:cNvPr>
          <p:cNvSpPr>
            <a:spLocks noGrp="1"/>
          </p:cNvSpPr>
          <p:nvPr>
            <p:ph type="body" idx="1"/>
          </p:nvPr>
        </p:nvSpPr>
        <p:spPr>
          <a:xfrm>
            <a:off x="838200" y="1509079"/>
            <a:ext cx="10706100" cy="482082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a:extLst>
              <a:ext uri="{FF2B5EF4-FFF2-40B4-BE49-F238E27FC236}">
                <a16:creationId xmlns:a16="http://schemas.microsoft.com/office/drawing/2014/main" id="{46EAC31B-1A01-294F-A844-16A0D28C04CB}"/>
              </a:ext>
            </a:extLst>
          </p:cNvPr>
          <p:cNvSpPr/>
          <p:nvPr userDrawn="1"/>
        </p:nvSpPr>
        <p:spPr>
          <a:xfrm>
            <a:off x="0" y="0"/>
            <a:ext cx="322729" cy="6858000"/>
          </a:xfrm>
          <a:prstGeom prst="rect">
            <a:avLst/>
          </a:prstGeom>
          <a:solidFill>
            <a:srgbClr val="006D4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05439AE-7F11-0A48-8273-B910EFE57EF2}"/>
              </a:ext>
            </a:extLst>
          </p:cNvPr>
          <p:cNvSpPr txBox="1"/>
          <p:nvPr userDrawn="1"/>
        </p:nvSpPr>
        <p:spPr>
          <a:xfrm>
            <a:off x="838200" y="6492875"/>
            <a:ext cx="3037840"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tint val="75000"/>
                  </a:prstClr>
                </a:solidFill>
                <a:effectLst/>
                <a:uLnTx/>
                <a:uFillTx/>
                <a:latin typeface="Calibri" panose="020F0502020204030204" pitchFamily="34" charset="0"/>
                <a:ea typeface="+mn-ea"/>
                <a:cs typeface="+mn-cs"/>
              </a:rPr>
              <a:t>Confidential. © 2021 American Academy of Neurology</a:t>
            </a:r>
            <a:endParaRPr lang="en-US" dirty="0"/>
          </a:p>
        </p:txBody>
      </p:sp>
      <p:sp>
        <p:nvSpPr>
          <p:cNvPr id="9" name="TextBox 8">
            <a:extLst>
              <a:ext uri="{FF2B5EF4-FFF2-40B4-BE49-F238E27FC236}">
                <a16:creationId xmlns:a16="http://schemas.microsoft.com/office/drawing/2014/main" id="{858A0F39-BAD0-2D4D-8E02-3FA17BA79B5F}"/>
              </a:ext>
            </a:extLst>
          </p:cNvPr>
          <p:cNvSpPr txBox="1"/>
          <p:nvPr userDrawn="1"/>
        </p:nvSpPr>
        <p:spPr>
          <a:xfrm>
            <a:off x="8498842" y="6492875"/>
            <a:ext cx="3037840" cy="2308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25D3C1-E271-5D44-9F02-3945EF68A760}"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pitchFamily="34" charset="0"/>
                <a:ea typeface="+mn-ea"/>
                <a:cs typeface="+mn-cs"/>
              </a:rPr>
              <a:t>‹#›</a:t>
            </a:fld>
            <a:endParaRPr lang="en-US" dirty="0"/>
          </a:p>
        </p:txBody>
      </p:sp>
    </p:spTree>
    <p:extLst>
      <p:ext uri="{BB962C8B-B14F-4D97-AF65-F5344CB8AC3E}">
        <p14:creationId xmlns:p14="http://schemas.microsoft.com/office/powerpoint/2010/main" val="2135109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5" r:id="rId9"/>
    <p:sldLayoutId id="2147483658" r:id="rId10"/>
  </p:sldLayoutIdLst>
  <p:hf sldNum="0" hdr="0" ftr="0" dt="0"/>
  <p:txStyles>
    <p:titleStyle>
      <a:lvl1pPr algn="l" defTabSz="914400" rtl="0" eaLnBrk="1" latinLnBrk="0" hangingPunct="1">
        <a:lnSpc>
          <a:spcPct val="80000"/>
        </a:lnSpc>
        <a:spcBef>
          <a:spcPct val="0"/>
        </a:spcBef>
        <a:buNone/>
        <a:defRPr sz="3800" b="1" i="0" kern="1200" spc="-100" baseline="0">
          <a:solidFill>
            <a:srgbClr val="006D48"/>
          </a:solidFill>
          <a:latin typeface="Arial" panose="020B0604020202020204" pitchFamily="34" charset="0"/>
          <a:ea typeface="+mj-ea"/>
          <a:cs typeface="Calibri" panose="020F0502020204030204" pitchFamily="34" charset="0"/>
        </a:defRPr>
      </a:lvl1pPr>
    </p:titleStyle>
    <p:bodyStyle>
      <a:lvl1pPr marL="180975" indent="-180975" algn="l" defTabSz="914400" rtl="0" eaLnBrk="1" latinLnBrk="0" hangingPunct="1">
        <a:lnSpc>
          <a:spcPct val="90000"/>
        </a:lnSpc>
        <a:spcBef>
          <a:spcPts val="1000"/>
        </a:spcBef>
        <a:buClr>
          <a:srgbClr val="006D48"/>
        </a:buClr>
        <a:buFont typeface="Wingdings" pitchFamily="2" charset="2"/>
        <a:buChar char="§"/>
        <a:tabLst/>
        <a:defRPr sz="3000" b="0" i="0" kern="1200" spc="-100" baseline="0">
          <a:solidFill>
            <a:schemeClr val="tx1"/>
          </a:solidFill>
          <a:latin typeface="Calibri Light" panose="020F0302020204030204" pitchFamily="34" charset="0"/>
          <a:ea typeface="+mn-ea"/>
          <a:cs typeface="Calibri Light" panose="020F0302020204030204" pitchFamily="34" charset="0"/>
        </a:defRPr>
      </a:lvl1pPr>
      <a:lvl2pPr marL="404813" indent="-171450" algn="l" defTabSz="914400" rtl="0" eaLnBrk="1" latinLnBrk="0" hangingPunct="1">
        <a:lnSpc>
          <a:spcPct val="85000"/>
        </a:lnSpc>
        <a:spcBef>
          <a:spcPts val="600"/>
        </a:spcBef>
        <a:buClr>
          <a:srgbClr val="006D48"/>
        </a:buClr>
        <a:buFont typeface="Arial" panose="020B0604020202020204" pitchFamily="34" charset="0"/>
        <a:buChar char="•"/>
        <a:tabLst/>
        <a:defRPr sz="2600" b="0" i="0" kern="1200" spc="-50" baseline="0">
          <a:solidFill>
            <a:schemeClr val="tx1"/>
          </a:solidFill>
          <a:latin typeface="Calibri Light" panose="020F0302020204030204" pitchFamily="34" charset="0"/>
          <a:ea typeface="+mn-ea"/>
          <a:cs typeface="Calibri Light" panose="020F0302020204030204" pitchFamily="34" charset="0"/>
        </a:defRPr>
      </a:lvl2pPr>
      <a:lvl3pPr marL="628650" indent="-169863" algn="l" defTabSz="914400" rtl="0" eaLnBrk="1" latinLnBrk="0" hangingPunct="1">
        <a:lnSpc>
          <a:spcPct val="90000"/>
        </a:lnSpc>
        <a:spcBef>
          <a:spcPts val="500"/>
        </a:spcBef>
        <a:buClr>
          <a:srgbClr val="006D48"/>
        </a:buClr>
        <a:buFont typeface="System Font Regular"/>
        <a:buChar char="–"/>
        <a:tabLst/>
        <a:defRPr sz="2000" b="0" i="0" kern="1200">
          <a:solidFill>
            <a:schemeClr val="tx1"/>
          </a:solidFill>
          <a:latin typeface="Calibri Light" panose="020F0302020204030204" pitchFamily="34" charset="0"/>
          <a:ea typeface="+mn-ea"/>
          <a:cs typeface="Calibri Light" panose="020F0302020204030204" pitchFamily="34" charset="0"/>
        </a:defRPr>
      </a:lvl3pPr>
      <a:lvl4pPr marL="863600" indent="-171450" algn="l" defTabSz="914400" rtl="0" eaLnBrk="1" latinLnBrk="0" hangingPunct="1">
        <a:lnSpc>
          <a:spcPct val="90000"/>
        </a:lnSpc>
        <a:spcBef>
          <a:spcPts val="500"/>
        </a:spcBef>
        <a:buClr>
          <a:srgbClr val="006D48"/>
        </a:buClr>
        <a:buFont typeface="System Font Regular"/>
        <a:buChar char="-"/>
        <a:tabLst/>
        <a:defRPr sz="1800" b="0" i="0" kern="1200">
          <a:solidFill>
            <a:schemeClr val="tx1"/>
          </a:solidFill>
          <a:latin typeface="Calibri Light" panose="020F0302020204030204" pitchFamily="34" charset="0"/>
          <a:ea typeface="+mn-ea"/>
          <a:cs typeface="Calibri Light" panose="020F0302020204030204" pitchFamily="34" charset="0"/>
        </a:defRPr>
      </a:lvl4pPr>
      <a:lvl5pPr marL="1087438" indent="-169863" algn="l" defTabSz="914400" rtl="0" eaLnBrk="1" latinLnBrk="0" hangingPunct="1">
        <a:lnSpc>
          <a:spcPct val="90000"/>
        </a:lnSpc>
        <a:spcBef>
          <a:spcPts val="500"/>
        </a:spcBef>
        <a:buClr>
          <a:srgbClr val="006D48"/>
        </a:buClr>
        <a:buFont typeface="System Font Regular"/>
        <a:buChar char="·"/>
        <a:tabLst/>
        <a:defRPr sz="1800" b="0" i="0" kern="1200">
          <a:solidFill>
            <a:schemeClr val="tx1"/>
          </a:solidFill>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727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949D9B6-CC47-3843-BF17-3D12EBE04FC3}"/>
              </a:ext>
            </a:extLst>
          </p:cNvPr>
          <p:cNvSpPr>
            <a:spLocks noGrp="1"/>
          </p:cNvSpPr>
          <p:nvPr>
            <p:ph type="ctrTitle" idx="4294967295"/>
          </p:nvPr>
        </p:nvSpPr>
        <p:spPr>
          <a:xfrm>
            <a:off x="1524000" y="1859798"/>
            <a:ext cx="9144000" cy="4398178"/>
          </a:xfrm>
          <a:ln>
            <a:noFill/>
          </a:ln>
        </p:spPr>
        <p:txBody>
          <a:bodyPr>
            <a:normAutofit/>
          </a:bodyPr>
          <a:lstStyle/>
          <a:p>
            <a:pPr algn="ctr">
              <a:spcBef>
                <a:spcPts val="600"/>
              </a:spcBef>
              <a:spcAft>
                <a:spcPts val="600"/>
              </a:spcAft>
            </a:pPr>
            <a:r>
              <a:rPr lang="en-US" altLang="en-US" sz="4400" b="1" dirty="0">
                <a:latin typeface="+mn-lt"/>
              </a:rPr>
              <a:t>Resident &amp; Fellow Section</a:t>
            </a:r>
            <a:br>
              <a:rPr lang="en-US" altLang="en-US" sz="4400" b="1" dirty="0">
                <a:latin typeface="+mn-lt"/>
              </a:rPr>
            </a:br>
            <a:r>
              <a:rPr lang="en-US" altLang="en-US" sz="4400" b="1" dirty="0">
                <a:latin typeface="+mn-lt"/>
              </a:rPr>
              <a:t>Teaching </a:t>
            </a:r>
            <a:r>
              <a:rPr lang="en-US" altLang="en-US" sz="4400" b="1" dirty="0" err="1">
                <a:latin typeface="+mn-lt"/>
              </a:rPr>
              <a:t>NeuroImage</a:t>
            </a:r>
            <a:br>
              <a:rPr lang="en-US" altLang="en-US" sz="3200" b="1" dirty="0">
                <a:latin typeface="Calibri" pitchFamily="34" charset="0"/>
              </a:rPr>
            </a:br>
            <a:br>
              <a:rPr lang="en-US" altLang="en-US" sz="3200" b="1" dirty="0">
                <a:latin typeface="Calibri" pitchFamily="34" charset="0"/>
              </a:rPr>
            </a:br>
            <a:br>
              <a:rPr lang="en-US" altLang="en-US" sz="3200" b="1" dirty="0">
                <a:latin typeface="Calibri" pitchFamily="34" charset="0"/>
              </a:rPr>
            </a:br>
            <a:br>
              <a:rPr lang="en-US" altLang="en-US" sz="3200" b="1" dirty="0">
                <a:latin typeface="Calibri" pitchFamily="34" charset="0"/>
              </a:rPr>
            </a:br>
            <a:r>
              <a:rPr lang="en-US" altLang="en-US" sz="3600" b="0" dirty="0">
                <a:latin typeface="+mn-lt"/>
              </a:rPr>
              <a:t>41-year-old woman with altered mental status</a:t>
            </a:r>
            <a:br>
              <a:rPr lang="en-US" altLang="en-US" sz="3600" b="0" dirty="0">
                <a:latin typeface="+mn-lt"/>
              </a:rPr>
            </a:br>
            <a:endParaRPr lang="en-US" sz="3600" b="0" spc="-100" dirty="0">
              <a:solidFill>
                <a:schemeClr val="tx1">
                  <a:lumMod val="95000"/>
                  <a:lumOff val="5000"/>
                </a:schemeClr>
              </a:solidFill>
              <a:latin typeface="+mn-lt"/>
            </a:endParaRPr>
          </a:p>
        </p:txBody>
      </p:sp>
      <p:pic>
        <p:nvPicPr>
          <p:cNvPr id="8" name="Picture 7">
            <a:extLst>
              <a:ext uri="{FF2B5EF4-FFF2-40B4-BE49-F238E27FC236}">
                <a16:creationId xmlns:a16="http://schemas.microsoft.com/office/drawing/2014/main" id="{AD2FCF76-B8EF-1A4F-ACCB-04B72065A83D}"/>
              </a:ext>
            </a:extLst>
          </p:cNvPr>
          <p:cNvPicPr>
            <a:picLocks noChangeAspect="1"/>
          </p:cNvPicPr>
          <p:nvPr/>
        </p:nvPicPr>
        <p:blipFill>
          <a:blip r:embed="rId2"/>
          <a:stretch>
            <a:fillRect/>
          </a:stretch>
        </p:blipFill>
        <p:spPr>
          <a:xfrm>
            <a:off x="5370915" y="6121100"/>
            <a:ext cx="1511814" cy="643085"/>
          </a:xfrm>
          <a:prstGeom prst="rect">
            <a:avLst/>
          </a:prstGeom>
        </p:spPr>
      </p:pic>
      <p:pic>
        <p:nvPicPr>
          <p:cNvPr id="10" name="Picture 9" descr="Text&#10;&#10;Description automatically generated">
            <a:extLst>
              <a:ext uri="{FF2B5EF4-FFF2-40B4-BE49-F238E27FC236}">
                <a16:creationId xmlns:a16="http://schemas.microsoft.com/office/drawing/2014/main" id="{ABEA4AC9-172E-B04F-AD22-D2A5D405C514}"/>
              </a:ext>
            </a:extLst>
          </p:cNvPr>
          <p:cNvPicPr>
            <a:picLocks noChangeAspect="1"/>
          </p:cNvPicPr>
          <p:nvPr/>
        </p:nvPicPr>
        <p:blipFill>
          <a:blip r:embed="rId3"/>
          <a:stretch>
            <a:fillRect/>
          </a:stretch>
        </p:blipFill>
        <p:spPr>
          <a:xfrm>
            <a:off x="319168" y="0"/>
            <a:ext cx="11879147" cy="2185261"/>
          </a:xfrm>
          <a:prstGeom prst="rect">
            <a:avLst/>
          </a:prstGeom>
        </p:spPr>
      </p:pic>
      <p:sp>
        <p:nvSpPr>
          <p:cNvPr id="3" name="TextBox 2">
            <a:extLst>
              <a:ext uri="{FF2B5EF4-FFF2-40B4-BE49-F238E27FC236}">
                <a16:creationId xmlns:a16="http://schemas.microsoft.com/office/drawing/2014/main" id="{4AA473F1-DB7A-4D0C-9E97-EBA5B765D302}"/>
              </a:ext>
            </a:extLst>
          </p:cNvPr>
          <p:cNvSpPr txBox="1"/>
          <p:nvPr/>
        </p:nvSpPr>
        <p:spPr>
          <a:xfrm>
            <a:off x="8633705" y="6257976"/>
            <a:ext cx="3564610" cy="461665"/>
          </a:xfrm>
          <a:prstGeom prst="rect">
            <a:avLst/>
          </a:prstGeom>
          <a:noFill/>
        </p:spPr>
        <p:txBody>
          <a:bodyPr wrap="square" rtlCol="0">
            <a:spAutoFit/>
          </a:bodyPr>
          <a:lstStyle/>
          <a:p>
            <a:r>
              <a:rPr lang="en-US" sz="2400" dirty="0"/>
              <a:t>Lalla et al.</a:t>
            </a:r>
          </a:p>
        </p:txBody>
      </p:sp>
      <p:sp>
        <p:nvSpPr>
          <p:cNvPr id="4" name="Rectangle 3">
            <a:extLst>
              <a:ext uri="{FF2B5EF4-FFF2-40B4-BE49-F238E27FC236}">
                <a16:creationId xmlns:a16="http://schemas.microsoft.com/office/drawing/2014/main" id="{860850C8-3FE1-47B0-B5A1-6DB4201793A7}"/>
              </a:ext>
            </a:extLst>
          </p:cNvPr>
          <p:cNvSpPr/>
          <p:nvPr/>
        </p:nvSpPr>
        <p:spPr>
          <a:xfrm>
            <a:off x="790414" y="6442642"/>
            <a:ext cx="733586" cy="2154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02324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EB86C-0046-0847-AA19-7DC5660F0759}"/>
              </a:ext>
            </a:extLst>
          </p:cNvPr>
          <p:cNvSpPr>
            <a:spLocks noGrp="1"/>
          </p:cNvSpPr>
          <p:nvPr>
            <p:ph type="title"/>
          </p:nvPr>
        </p:nvSpPr>
        <p:spPr/>
        <p:txBody>
          <a:bodyPr>
            <a:normAutofit/>
          </a:bodyPr>
          <a:lstStyle/>
          <a:p>
            <a:r>
              <a:rPr lang="en-US" sz="4000" dirty="0"/>
              <a:t>Vignette</a:t>
            </a:r>
          </a:p>
        </p:txBody>
      </p:sp>
      <p:sp>
        <p:nvSpPr>
          <p:cNvPr id="3" name="Content Placeholder 2">
            <a:extLst>
              <a:ext uri="{FF2B5EF4-FFF2-40B4-BE49-F238E27FC236}">
                <a16:creationId xmlns:a16="http://schemas.microsoft.com/office/drawing/2014/main" id="{0E59BC63-83B2-2143-8468-F09F016CE2D4}"/>
              </a:ext>
            </a:extLst>
          </p:cNvPr>
          <p:cNvSpPr>
            <a:spLocks noGrp="1"/>
          </p:cNvSpPr>
          <p:nvPr>
            <p:ph idx="1"/>
          </p:nvPr>
        </p:nvSpPr>
        <p:spPr/>
        <p:txBody>
          <a:bodyPr>
            <a:normAutofit fontScale="92500" lnSpcReduction="20000"/>
          </a:bodyPr>
          <a:lstStyle/>
          <a:p>
            <a:r>
              <a:rPr lang="en-US" sz="3800" dirty="0">
                <a:latin typeface="Calibri" panose="020F0502020204030204" pitchFamily="34" charset="0"/>
                <a:cs typeface="Calibri" panose="020F0502020204030204" pitchFamily="34" charset="0"/>
              </a:rPr>
              <a:t>41-year-old woman admitted with SARS-CoV-2 respiratory failure developed altered mental status. </a:t>
            </a:r>
          </a:p>
          <a:p>
            <a:r>
              <a:rPr lang="en-US" sz="3800" dirty="0">
                <a:latin typeface="Calibri" panose="020F0502020204030204" pitchFamily="34" charset="0"/>
                <a:cs typeface="Calibri" panose="020F0502020204030204" pitchFamily="34" charset="0"/>
              </a:rPr>
              <a:t>EEG and CSF were unrevealing. MRI showed FLAIR hyperintensities in  the corpus callosum and periventricular white matter. </a:t>
            </a:r>
          </a:p>
          <a:p>
            <a:r>
              <a:rPr lang="en-US" sz="3800" dirty="0">
                <a:latin typeface="Calibri" panose="020F0502020204030204" pitchFamily="34" charset="0"/>
                <a:cs typeface="Calibri" panose="020F0502020204030204" pitchFamily="34" charset="0"/>
              </a:rPr>
              <a:t>She was treated with plasmapheresis but eventually succumbed to cardiopulmonary arrest.</a:t>
            </a:r>
          </a:p>
          <a:p>
            <a:r>
              <a:rPr lang="en-US" sz="3800" dirty="0">
                <a:latin typeface="Calibri" panose="020F0502020204030204" pitchFamily="34" charset="0"/>
                <a:cs typeface="Calibri" panose="020F0502020204030204" pitchFamily="34" charset="0"/>
              </a:rPr>
              <a:t>Post-mortem histology revealed irregular zones of demyelination with relative axonal sparing and perivascular inflammation.</a:t>
            </a:r>
            <a:br>
              <a:rPr lang="en-US" dirty="0"/>
            </a:br>
            <a:endParaRPr lang="en-US" dirty="0"/>
          </a:p>
          <a:p>
            <a:pPr lvl="2"/>
            <a:endParaRPr lang="en-US" dirty="0"/>
          </a:p>
        </p:txBody>
      </p:sp>
      <p:sp>
        <p:nvSpPr>
          <p:cNvPr id="4" name="Rectangle 3">
            <a:extLst>
              <a:ext uri="{FF2B5EF4-FFF2-40B4-BE49-F238E27FC236}">
                <a16:creationId xmlns:a16="http://schemas.microsoft.com/office/drawing/2014/main" id="{5012CDD2-989F-4243-8138-47F2482BB5B1}"/>
              </a:ext>
            </a:extLst>
          </p:cNvPr>
          <p:cNvSpPr/>
          <p:nvPr/>
        </p:nvSpPr>
        <p:spPr>
          <a:xfrm>
            <a:off x="847165" y="6462793"/>
            <a:ext cx="665136" cy="16993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F53447A-B45E-40C8-A413-F1E5F4038891}"/>
              </a:ext>
            </a:extLst>
          </p:cNvPr>
          <p:cNvSpPr txBox="1"/>
          <p:nvPr/>
        </p:nvSpPr>
        <p:spPr>
          <a:xfrm>
            <a:off x="8679051" y="6293838"/>
            <a:ext cx="2433234" cy="461665"/>
          </a:xfrm>
          <a:prstGeom prst="rect">
            <a:avLst/>
          </a:prstGeom>
          <a:noFill/>
        </p:spPr>
        <p:txBody>
          <a:bodyPr wrap="square" rtlCol="0">
            <a:spAutoFit/>
          </a:bodyPr>
          <a:lstStyle/>
          <a:p>
            <a:r>
              <a:rPr lang="en-US" sz="2400" dirty="0"/>
              <a:t>Lalla et al</a:t>
            </a:r>
            <a:r>
              <a:rPr lang="en-US" dirty="0"/>
              <a:t>.</a:t>
            </a:r>
          </a:p>
        </p:txBody>
      </p:sp>
    </p:spTree>
    <p:extLst>
      <p:ext uri="{BB962C8B-B14F-4D97-AF65-F5344CB8AC3E}">
        <p14:creationId xmlns:p14="http://schemas.microsoft.com/office/powerpoint/2010/main" val="3889385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1E9FAE5-417D-8949-8720-0B69E8A38F50}"/>
              </a:ext>
            </a:extLst>
          </p:cNvPr>
          <p:cNvSpPr>
            <a:spLocks noGrp="1"/>
          </p:cNvSpPr>
          <p:nvPr>
            <p:ph type="title"/>
          </p:nvPr>
        </p:nvSpPr>
        <p:spPr/>
        <p:txBody>
          <a:bodyPr>
            <a:normAutofit/>
          </a:bodyPr>
          <a:lstStyle/>
          <a:p>
            <a:r>
              <a:rPr lang="en-US" sz="4000" dirty="0"/>
              <a:t>Imaging</a:t>
            </a:r>
          </a:p>
        </p:txBody>
      </p:sp>
      <p:sp>
        <p:nvSpPr>
          <p:cNvPr id="7" name="Content Placeholder 6">
            <a:extLst>
              <a:ext uri="{FF2B5EF4-FFF2-40B4-BE49-F238E27FC236}">
                <a16:creationId xmlns:a16="http://schemas.microsoft.com/office/drawing/2014/main" id="{A87F9A0A-6F9C-6C43-925B-8B260DF964F4}"/>
              </a:ext>
            </a:extLst>
          </p:cNvPr>
          <p:cNvSpPr>
            <a:spLocks noGrp="1"/>
          </p:cNvSpPr>
          <p:nvPr>
            <p:ph idx="1"/>
          </p:nvPr>
        </p:nvSpPr>
        <p:spPr/>
        <p:txBody>
          <a:bodyPr>
            <a:normAutofit/>
          </a:bodyPr>
          <a:lstStyle/>
          <a:p>
            <a:pPr marL="0" indent="0" algn="ctr">
              <a:buNone/>
            </a:pPr>
            <a:r>
              <a:rPr lang="en-US" sz="3200" b="1" dirty="0">
                <a:latin typeface="Calibri" panose="020F0502020204030204" pitchFamily="34" charset="0"/>
                <a:cs typeface="Calibri" panose="020F0502020204030204" pitchFamily="34" charset="0"/>
              </a:rPr>
              <a:t>Insert imaging here</a:t>
            </a:r>
            <a:br>
              <a:rPr lang="en-US" sz="3200" b="1" dirty="0">
                <a:latin typeface="Calibri" panose="020F0502020204030204" pitchFamily="34" charset="0"/>
                <a:cs typeface="Calibri" panose="020F0502020204030204" pitchFamily="34" charset="0"/>
              </a:rPr>
            </a:br>
            <a:br>
              <a:rPr lang="en-US" sz="3200" b="1" dirty="0">
                <a:latin typeface="Calibri" panose="020F0502020204030204" pitchFamily="34" charset="0"/>
                <a:cs typeface="Calibri" panose="020F0502020204030204" pitchFamily="34" charset="0"/>
              </a:rPr>
            </a:br>
            <a:r>
              <a:rPr lang="en-US" sz="3200" b="1" dirty="0">
                <a:latin typeface="Calibri" panose="020F0502020204030204" pitchFamily="34" charset="0"/>
                <a:cs typeface="Calibri" panose="020F0502020204030204" pitchFamily="34" charset="0"/>
              </a:rPr>
              <a:t>IF VIDEO NEUROIMAGE, </a:t>
            </a:r>
            <a:r>
              <a:rPr lang="en-US" sz="3200" b="1" u="sng" dirty="0">
                <a:latin typeface="Calibri" panose="020F0502020204030204" pitchFamily="34" charset="0"/>
                <a:cs typeface="Calibri" panose="020F0502020204030204" pitchFamily="34" charset="0"/>
              </a:rPr>
              <a:t>EMBED</a:t>
            </a:r>
            <a:r>
              <a:rPr lang="en-US" sz="3200" b="1" dirty="0">
                <a:latin typeface="Calibri" panose="020F0502020204030204" pitchFamily="34" charset="0"/>
                <a:cs typeface="Calibri" panose="020F0502020204030204" pitchFamily="34" charset="0"/>
              </a:rPr>
              <a:t> VIDEO</a:t>
            </a:r>
            <a:br>
              <a:rPr lang="en-US" sz="3200" b="1" dirty="0">
                <a:latin typeface="Calibri" panose="020F0502020204030204" pitchFamily="34" charset="0"/>
                <a:cs typeface="Calibri" panose="020F0502020204030204" pitchFamily="34" charset="0"/>
              </a:rPr>
            </a:br>
            <a:r>
              <a:rPr lang="en-US" sz="3200" b="1" dirty="0">
                <a:latin typeface="Calibri" panose="020F0502020204030204" pitchFamily="34" charset="0"/>
                <a:cs typeface="Calibri" panose="020F0502020204030204" pitchFamily="34" charset="0"/>
              </a:rPr>
              <a:t>(NOT SCREENSHOT)</a:t>
            </a:r>
          </a:p>
        </p:txBody>
      </p:sp>
      <p:sp>
        <p:nvSpPr>
          <p:cNvPr id="2" name="Rectangle 1">
            <a:extLst>
              <a:ext uri="{FF2B5EF4-FFF2-40B4-BE49-F238E27FC236}">
                <a16:creationId xmlns:a16="http://schemas.microsoft.com/office/drawing/2014/main" id="{08A361BC-EEC4-4F82-B9E4-5090FFFECA26}"/>
              </a:ext>
            </a:extLst>
          </p:cNvPr>
          <p:cNvSpPr/>
          <p:nvPr/>
        </p:nvSpPr>
        <p:spPr>
          <a:xfrm>
            <a:off x="847165" y="6465225"/>
            <a:ext cx="680634" cy="1854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3629ED3D-902F-4280-9072-9D2ACF6D914B}"/>
              </a:ext>
            </a:extLst>
          </p:cNvPr>
          <p:cNvSpPr txBox="1"/>
          <p:nvPr/>
        </p:nvSpPr>
        <p:spPr>
          <a:xfrm>
            <a:off x="8415580" y="6329906"/>
            <a:ext cx="2727701" cy="461665"/>
          </a:xfrm>
          <a:prstGeom prst="rect">
            <a:avLst/>
          </a:prstGeom>
          <a:noFill/>
        </p:spPr>
        <p:txBody>
          <a:bodyPr wrap="square" rtlCol="0">
            <a:spAutoFit/>
          </a:bodyPr>
          <a:lstStyle/>
          <a:p>
            <a:r>
              <a:rPr lang="en-US" sz="2400" dirty="0"/>
              <a:t>Lalla et al.</a:t>
            </a:r>
          </a:p>
        </p:txBody>
      </p:sp>
      <p:pic>
        <p:nvPicPr>
          <p:cNvPr id="4" name="Content Placeholder 4" descr="A group of coins&#10;&#10;Description automatically generated with low confidence">
            <a:extLst>
              <a:ext uri="{FF2B5EF4-FFF2-40B4-BE49-F238E27FC236}">
                <a16:creationId xmlns:a16="http://schemas.microsoft.com/office/drawing/2014/main" id="{69124432-79A2-2E41-8E16-5520E989D838}"/>
              </a:ext>
            </a:extLst>
          </p:cNvPr>
          <p:cNvPicPr>
            <a:picLocks noGrp="1" noChangeAspect="1"/>
          </p:cNvPicPr>
          <p:nvPr/>
        </p:nvPicPr>
        <p:blipFill>
          <a:blip r:embed="rId3"/>
          <a:stretch>
            <a:fillRect/>
          </a:stretch>
        </p:blipFill>
        <p:spPr>
          <a:xfrm>
            <a:off x="3088291" y="941387"/>
            <a:ext cx="6015418" cy="4975225"/>
          </a:xfrm>
          <a:prstGeom prst="rect">
            <a:avLst/>
          </a:prstGeom>
        </p:spPr>
      </p:pic>
    </p:spTree>
    <p:extLst>
      <p:ext uri="{BB962C8B-B14F-4D97-AF65-F5344CB8AC3E}">
        <p14:creationId xmlns:p14="http://schemas.microsoft.com/office/powerpoint/2010/main" val="3092518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1E9FAE5-417D-8949-8720-0B69E8A38F50}"/>
              </a:ext>
            </a:extLst>
          </p:cNvPr>
          <p:cNvSpPr>
            <a:spLocks noGrp="1"/>
          </p:cNvSpPr>
          <p:nvPr>
            <p:ph type="title"/>
          </p:nvPr>
        </p:nvSpPr>
        <p:spPr/>
        <p:txBody>
          <a:bodyPr>
            <a:normAutofit/>
          </a:bodyPr>
          <a:lstStyle/>
          <a:p>
            <a:r>
              <a:rPr lang="en-US" sz="4000" dirty="0"/>
              <a:t>Imaging</a:t>
            </a:r>
          </a:p>
        </p:txBody>
      </p:sp>
      <p:sp>
        <p:nvSpPr>
          <p:cNvPr id="7" name="Content Placeholder 6">
            <a:extLst>
              <a:ext uri="{FF2B5EF4-FFF2-40B4-BE49-F238E27FC236}">
                <a16:creationId xmlns:a16="http://schemas.microsoft.com/office/drawing/2014/main" id="{A87F9A0A-6F9C-6C43-925B-8B260DF964F4}"/>
              </a:ext>
            </a:extLst>
          </p:cNvPr>
          <p:cNvSpPr>
            <a:spLocks noGrp="1"/>
          </p:cNvSpPr>
          <p:nvPr>
            <p:ph idx="1"/>
          </p:nvPr>
        </p:nvSpPr>
        <p:spPr/>
        <p:txBody>
          <a:bodyPr>
            <a:normAutofit/>
          </a:bodyPr>
          <a:lstStyle/>
          <a:p>
            <a:pPr marL="0" indent="0" algn="ctr">
              <a:buNone/>
            </a:pPr>
            <a:r>
              <a:rPr lang="en-US" sz="3200" b="1" dirty="0">
                <a:latin typeface="Calibri" panose="020F0502020204030204" pitchFamily="34" charset="0"/>
                <a:cs typeface="Calibri" panose="020F0502020204030204" pitchFamily="34" charset="0"/>
              </a:rPr>
              <a:t>Insert imaging here</a:t>
            </a:r>
            <a:br>
              <a:rPr lang="en-US" sz="3200" b="1" dirty="0">
                <a:latin typeface="Calibri" panose="020F0502020204030204" pitchFamily="34" charset="0"/>
                <a:cs typeface="Calibri" panose="020F0502020204030204" pitchFamily="34" charset="0"/>
              </a:rPr>
            </a:br>
            <a:br>
              <a:rPr lang="en-US" sz="3200" b="1" dirty="0">
                <a:latin typeface="Calibri" panose="020F0502020204030204" pitchFamily="34" charset="0"/>
                <a:cs typeface="Calibri" panose="020F0502020204030204" pitchFamily="34" charset="0"/>
              </a:rPr>
            </a:br>
            <a:r>
              <a:rPr lang="en-US" sz="3200" b="1" dirty="0">
                <a:latin typeface="Calibri" panose="020F0502020204030204" pitchFamily="34" charset="0"/>
                <a:cs typeface="Calibri" panose="020F0502020204030204" pitchFamily="34" charset="0"/>
              </a:rPr>
              <a:t>IF VIDEO NEUROIMAGE, </a:t>
            </a:r>
            <a:r>
              <a:rPr lang="en-US" sz="3200" b="1" u="sng" dirty="0">
                <a:latin typeface="Calibri" panose="020F0502020204030204" pitchFamily="34" charset="0"/>
                <a:cs typeface="Calibri" panose="020F0502020204030204" pitchFamily="34" charset="0"/>
              </a:rPr>
              <a:t>EMBED</a:t>
            </a:r>
            <a:r>
              <a:rPr lang="en-US" sz="3200" b="1" dirty="0">
                <a:latin typeface="Calibri" panose="020F0502020204030204" pitchFamily="34" charset="0"/>
                <a:cs typeface="Calibri" panose="020F0502020204030204" pitchFamily="34" charset="0"/>
              </a:rPr>
              <a:t> VIDEO</a:t>
            </a:r>
            <a:br>
              <a:rPr lang="en-US" sz="3200" b="1" dirty="0">
                <a:latin typeface="Calibri" panose="020F0502020204030204" pitchFamily="34" charset="0"/>
                <a:cs typeface="Calibri" panose="020F0502020204030204" pitchFamily="34" charset="0"/>
              </a:rPr>
            </a:br>
            <a:r>
              <a:rPr lang="en-US" sz="3200" b="1" dirty="0">
                <a:latin typeface="Calibri" panose="020F0502020204030204" pitchFamily="34" charset="0"/>
                <a:cs typeface="Calibri" panose="020F0502020204030204" pitchFamily="34" charset="0"/>
              </a:rPr>
              <a:t>(NOT SCREENSHOT)</a:t>
            </a:r>
          </a:p>
        </p:txBody>
      </p:sp>
      <p:sp>
        <p:nvSpPr>
          <p:cNvPr id="2" name="Rectangle 1">
            <a:extLst>
              <a:ext uri="{FF2B5EF4-FFF2-40B4-BE49-F238E27FC236}">
                <a16:creationId xmlns:a16="http://schemas.microsoft.com/office/drawing/2014/main" id="{08A361BC-EEC4-4F82-B9E4-5090FFFECA26}"/>
              </a:ext>
            </a:extLst>
          </p:cNvPr>
          <p:cNvSpPr/>
          <p:nvPr/>
        </p:nvSpPr>
        <p:spPr>
          <a:xfrm>
            <a:off x="847165" y="6465225"/>
            <a:ext cx="680634" cy="1854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3629ED3D-902F-4280-9072-9D2ACF6D914B}"/>
              </a:ext>
            </a:extLst>
          </p:cNvPr>
          <p:cNvSpPr txBox="1"/>
          <p:nvPr/>
        </p:nvSpPr>
        <p:spPr>
          <a:xfrm>
            <a:off x="8415580" y="6329906"/>
            <a:ext cx="2727701" cy="461665"/>
          </a:xfrm>
          <a:prstGeom prst="rect">
            <a:avLst/>
          </a:prstGeom>
          <a:noFill/>
        </p:spPr>
        <p:txBody>
          <a:bodyPr wrap="square" rtlCol="0">
            <a:spAutoFit/>
          </a:bodyPr>
          <a:lstStyle/>
          <a:p>
            <a:r>
              <a:rPr lang="en-US" sz="2400" dirty="0"/>
              <a:t>Lalla et al.</a:t>
            </a:r>
          </a:p>
        </p:txBody>
      </p:sp>
      <p:pic>
        <p:nvPicPr>
          <p:cNvPr id="4" name="Content Placeholder 4" descr="A group of coins&#10;&#10;Description automatically generated with low confidence">
            <a:extLst>
              <a:ext uri="{FF2B5EF4-FFF2-40B4-BE49-F238E27FC236}">
                <a16:creationId xmlns:a16="http://schemas.microsoft.com/office/drawing/2014/main" id="{69124432-79A2-2E41-8E16-5520E989D838}"/>
              </a:ext>
            </a:extLst>
          </p:cNvPr>
          <p:cNvPicPr>
            <a:picLocks noGrp="1" noChangeAspect="1"/>
          </p:cNvPicPr>
          <p:nvPr/>
        </p:nvPicPr>
        <p:blipFill>
          <a:blip r:embed="rId3"/>
          <a:stretch>
            <a:fillRect/>
          </a:stretch>
        </p:blipFill>
        <p:spPr>
          <a:xfrm>
            <a:off x="3088291" y="941387"/>
            <a:ext cx="6015418" cy="4975225"/>
          </a:xfrm>
          <a:prstGeom prst="rect">
            <a:avLst/>
          </a:prstGeom>
        </p:spPr>
      </p:pic>
      <p:pic>
        <p:nvPicPr>
          <p:cNvPr id="5" name="Content Placeholder 12" descr="A picture containing text, building material&#10;&#10;Description automatically generated">
            <a:extLst>
              <a:ext uri="{FF2B5EF4-FFF2-40B4-BE49-F238E27FC236}">
                <a16:creationId xmlns:a16="http://schemas.microsoft.com/office/drawing/2014/main" id="{920BCDB2-A673-014C-8629-C40CF479E606}"/>
              </a:ext>
            </a:extLst>
          </p:cNvPr>
          <p:cNvPicPr>
            <a:picLocks noGrp="1" noChangeAspect="1"/>
          </p:cNvPicPr>
          <p:nvPr/>
        </p:nvPicPr>
        <p:blipFill>
          <a:blip r:embed="rId4"/>
          <a:stretch>
            <a:fillRect/>
          </a:stretch>
        </p:blipFill>
        <p:spPr>
          <a:xfrm>
            <a:off x="2942076" y="712787"/>
            <a:ext cx="6307848" cy="5432425"/>
          </a:xfrm>
          <a:prstGeom prst="rect">
            <a:avLst/>
          </a:prstGeom>
        </p:spPr>
      </p:pic>
    </p:spTree>
    <p:extLst>
      <p:ext uri="{BB962C8B-B14F-4D97-AF65-F5344CB8AC3E}">
        <p14:creationId xmlns:p14="http://schemas.microsoft.com/office/powerpoint/2010/main" val="3357665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74306-E65F-9048-B432-E75DAC82A074}"/>
              </a:ext>
            </a:extLst>
          </p:cNvPr>
          <p:cNvSpPr>
            <a:spLocks noGrp="1"/>
          </p:cNvSpPr>
          <p:nvPr>
            <p:ph type="title"/>
          </p:nvPr>
        </p:nvSpPr>
        <p:spPr/>
        <p:txBody>
          <a:bodyPr>
            <a:normAutofit fontScale="90000"/>
          </a:bodyPr>
          <a:lstStyle/>
          <a:p>
            <a:r>
              <a:rPr lang="en-US" sz="4800" dirty="0"/>
              <a:t>Imaging and pathology in COVID ADEM</a:t>
            </a:r>
            <a:r>
              <a:rPr lang="en-US" sz="4800" dirty="0">
                <a:effectLst/>
              </a:rPr>
              <a:t> </a:t>
            </a:r>
            <a:endParaRPr lang="en-US" sz="4000" dirty="0">
              <a:latin typeface="Calibri" panose="020F0502020204030204" pitchFamily="34" charset="0"/>
            </a:endParaRPr>
          </a:p>
        </p:txBody>
      </p:sp>
      <p:sp>
        <p:nvSpPr>
          <p:cNvPr id="3" name="Content Placeholder 2">
            <a:extLst>
              <a:ext uri="{FF2B5EF4-FFF2-40B4-BE49-F238E27FC236}">
                <a16:creationId xmlns:a16="http://schemas.microsoft.com/office/drawing/2014/main" id="{CE98AF31-E92F-0949-8F6C-7787EEDEC9F4}"/>
              </a:ext>
            </a:extLst>
          </p:cNvPr>
          <p:cNvSpPr>
            <a:spLocks noGrp="1"/>
          </p:cNvSpPr>
          <p:nvPr>
            <p:ph idx="1"/>
          </p:nvPr>
        </p:nvSpPr>
        <p:spPr>
          <a:xfrm>
            <a:off x="838200" y="1751308"/>
            <a:ext cx="10706100" cy="4578598"/>
          </a:xfrm>
        </p:spPr>
        <p:txBody>
          <a:bodyPr>
            <a:normAutofit/>
          </a:bodyPr>
          <a:lstStyle/>
          <a:p>
            <a:r>
              <a:rPr lang="en-US" sz="3200" dirty="0">
                <a:latin typeface="Calibri" panose="020F0502020204030204" pitchFamily="34" charset="0"/>
                <a:cs typeface="Calibri" panose="020F0502020204030204" pitchFamily="34" charset="0"/>
              </a:rPr>
              <a:t>SARS-CoV-2 related ADEM can be difficult to diagnose clinically.</a:t>
            </a:r>
          </a:p>
          <a:p>
            <a:r>
              <a:rPr lang="en-US" sz="3200" dirty="0">
                <a:latin typeface="Calibri" panose="020F0502020204030204" pitchFamily="34" charset="0"/>
                <a:cs typeface="Calibri" panose="020F0502020204030204" pitchFamily="34" charset="0"/>
              </a:rPr>
              <a:t>Involvement of the deep white matter and corpus callosum has been previously reported, as well as hemorrhagic leukoencephalopathy, though only minimal microhemorrhage was present for this patient.</a:t>
            </a:r>
          </a:p>
          <a:p>
            <a:r>
              <a:rPr lang="en-US" sz="3200" dirty="0">
                <a:latin typeface="Calibri" panose="020F0502020204030204" pitchFamily="34" charset="0"/>
                <a:cs typeface="Calibri" panose="020F0502020204030204" pitchFamily="34" charset="0"/>
              </a:rPr>
              <a:t>Outcomes of SARS-CoV-2 related ADEM are often poor.</a:t>
            </a:r>
          </a:p>
        </p:txBody>
      </p:sp>
      <p:sp>
        <p:nvSpPr>
          <p:cNvPr id="4" name="Rectangle 3">
            <a:extLst>
              <a:ext uri="{FF2B5EF4-FFF2-40B4-BE49-F238E27FC236}">
                <a16:creationId xmlns:a16="http://schemas.microsoft.com/office/drawing/2014/main" id="{58DD2FF7-59A6-401A-A7E3-5CBE0D1FDF86}"/>
              </a:ext>
            </a:extLst>
          </p:cNvPr>
          <p:cNvSpPr/>
          <p:nvPr/>
        </p:nvSpPr>
        <p:spPr>
          <a:xfrm>
            <a:off x="728420" y="6493790"/>
            <a:ext cx="790414" cy="13893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2768F387-81D2-4879-B7D5-5E6B62E0E0AC}"/>
              </a:ext>
            </a:extLst>
          </p:cNvPr>
          <p:cNvSpPr txBox="1"/>
          <p:nvPr/>
        </p:nvSpPr>
        <p:spPr>
          <a:xfrm>
            <a:off x="8375542" y="6329906"/>
            <a:ext cx="2759183" cy="461665"/>
          </a:xfrm>
          <a:prstGeom prst="rect">
            <a:avLst/>
          </a:prstGeom>
          <a:noFill/>
        </p:spPr>
        <p:txBody>
          <a:bodyPr wrap="square" rtlCol="0">
            <a:spAutoFit/>
          </a:bodyPr>
          <a:lstStyle/>
          <a:p>
            <a:r>
              <a:rPr lang="en-US" sz="2400" dirty="0"/>
              <a:t>Lalla et al.</a:t>
            </a:r>
          </a:p>
        </p:txBody>
      </p:sp>
    </p:spTree>
    <p:extLst>
      <p:ext uri="{BB962C8B-B14F-4D97-AF65-F5344CB8AC3E}">
        <p14:creationId xmlns:p14="http://schemas.microsoft.com/office/powerpoint/2010/main" val="3936039328"/>
      </p:ext>
    </p:extLst>
  </p:cSld>
  <p:clrMapOvr>
    <a:masterClrMapping/>
  </p:clrMapOvr>
</p:sld>
</file>

<file path=ppt/theme/theme1.xml><?xml version="1.0" encoding="utf-8"?>
<a:theme xmlns:a="http://schemas.openxmlformats.org/drawingml/2006/main" name="Office The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Expiration_x0020_Year xmlns="ea1f59c0-4948-4e73-937f-31cab6f39bca" xsi:nil="true"/>
    <Doc_x0020_Status xmlns="ea1f59c0-4948-4e73-937f-31cab6f39bca">Active</Doc_x0020_Statu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112F9938919D04B934E9D542364D6DB" ma:contentTypeVersion="15" ma:contentTypeDescription="Create a new document." ma:contentTypeScope="" ma:versionID="5de80ab841d0db59a19a96806e79b106">
  <xsd:schema xmlns:xsd="http://www.w3.org/2001/XMLSchema" xmlns:xs="http://www.w3.org/2001/XMLSchema" xmlns:p="http://schemas.microsoft.com/office/2006/metadata/properties" xmlns:ns2="ea1f59c0-4948-4e73-937f-31cab6f39bca" xmlns:ns3="047bc3df-2958-4e29-a498-559af8fd7db8" targetNamespace="http://schemas.microsoft.com/office/2006/metadata/properties" ma:root="true" ma:fieldsID="4acd5af6781765bacbe2d102813cebe5" ns2:_="" ns3:_="">
    <xsd:import namespace="ea1f59c0-4948-4e73-937f-31cab6f39bca"/>
    <xsd:import namespace="047bc3df-2958-4e29-a498-559af8fd7db8"/>
    <xsd:element name="properties">
      <xsd:complexType>
        <xsd:sequence>
          <xsd:element name="documentManagement">
            <xsd:complexType>
              <xsd:all>
                <xsd:element ref="ns2:Expiration_x0020_Year" minOccurs="0"/>
                <xsd:element ref="ns2:Doc_x0020_Status" minOccurs="0"/>
                <xsd:element ref="ns3:MediaServiceMetadata" minOccurs="0"/>
                <xsd:element ref="ns3:MediaServiceFastMetadata" minOccurs="0"/>
                <xsd:element ref="ns3:MediaServiceAutoKeyPoints" minOccurs="0"/>
                <xsd:element ref="ns3:MediaServiceKeyPoints"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1f59c0-4948-4e73-937f-31cab6f39bca" elementFormDefault="qualified">
    <xsd:import namespace="http://schemas.microsoft.com/office/2006/documentManagement/types"/>
    <xsd:import namespace="http://schemas.microsoft.com/office/infopath/2007/PartnerControls"/>
    <xsd:element name="Expiration_x0020_Year" ma:index="4" nillable="true" ma:displayName="Expiration Year" ma:format="Dropdown" ma:internalName="Expiration_x0020_Year" ma:readOnly="false">
      <xsd:simpleType>
        <xsd:restriction base="dms:Choice">
          <xsd:enumeration value="No Expiration"/>
          <xsd:enumeration value="2011"/>
          <xsd:enumeration value="2012"/>
          <xsd:enumeration value="2013"/>
          <xsd:enumeration value="2014"/>
          <xsd:enumeration value="2015"/>
          <xsd:enumeration value="2016"/>
          <xsd:enumeration value="2017"/>
          <xsd:enumeration value="2018"/>
          <xsd:enumeration value="2019"/>
          <xsd:enumeration value="2020"/>
          <xsd:enumeration value="2021"/>
          <xsd:enumeration value="2022"/>
          <xsd:enumeration value="2023"/>
          <xsd:enumeration value="2024"/>
        </xsd:restriction>
      </xsd:simpleType>
    </xsd:element>
    <xsd:element name="Doc_x0020_Status" ma:index="5" nillable="true" ma:displayName="Doc Status" ma:default="Active" ma:format="Dropdown" ma:internalName="Doc_x0020_Status" ma:readOnly="false">
      <xsd:simpleType>
        <xsd:restriction base="dms:Choice">
          <xsd:enumeration value="Active"/>
          <xsd:enumeration value="Inactive"/>
          <xsd:enumeration value="To Be Deleted"/>
          <xsd:enumeration value="Draft"/>
          <xsd:enumeration value="Final"/>
          <xsd:enumeration value="Archive"/>
        </xsd:restriction>
      </xsd:simpleType>
    </xsd:element>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47bc3df-2958-4e29-a498-559af8fd7db8" elementFormDefault="qualified">
    <xsd:import namespace="http://schemas.microsoft.com/office/2006/documentManagement/types"/>
    <xsd:import namespace="http://schemas.microsoft.com/office/infopath/2007/PartnerControls"/>
    <xsd:element name="MediaServiceMetadata" ma:index="6" nillable="true" ma:displayName="MediaServiceMetadata" ma:hidden="true" ma:internalName="MediaServiceMetadata" ma:readOnly="true">
      <xsd:simpleType>
        <xsd:restriction base="dms:Note"/>
      </xsd:simpleType>
    </xsd:element>
    <xsd:element name="MediaServiceFastMetadata" ma:index="7" nillable="true" ma:displayName="MediaServiceFastMetadata" ma:hidden="true" ma:internalName="MediaServiceFastMetadata" ma:readOnly="true">
      <xsd:simpleType>
        <xsd:restriction base="dms:Note"/>
      </xsd:simpleType>
    </xsd:element>
    <xsd:element name="MediaServiceAutoKeyPoints" ma:index="9" nillable="true" ma:displayName="MediaServiceAutoKeyPoints" ma:hidden="true" ma:internalName="MediaServiceAutoKeyPoints" ma:readOnly="true">
      <xsd:simpleType>
        <xsd:restriction base="dms:Note"/>
      </xsd:simpleType>
    </xsd:element>
    <xsd:element name="MediaServiceKeyPoints" ma:index="1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C9DC32D-CD3A-4FA1-8DF0-0C6F2C8996F2}">
  <ds:schemaRefs>
    <ds:schemaRef ds:uri="http://schemas.microsoft.com/office/2006/metadata/properties"/>
    <ds:schemaRef ds:uri="http://schemas.microsoft.com/office/infopath/2007/PartnerControls"/>
    <ds:schemaRef ds:uri="ea1f59c0-4948-4e73-937f-31cab6f39bca"/>
  </ds:schemaRefs>
</ds:datastoreItem>
</file>

<file path=customXml/itemProps2.xml><?xml version="1.0" encoding="utf-8"?>
<ds:datastoreItem xmlns:ds="http://schemas.openxmlformats.org/officeDocument/2006/customXml" ds:itemID="{7B733709-063B-4DA7-88B6-CBF3131FC09D}">
  <ds:schemaRefs>
    <ds:schemaRef ds:uri="http://schemas.microsoft.com/sharepoint/v3/contenttype/forms"/>
  </ds:schemaRefs>
</ds:datastoreItem>
</file>

<file path=customXml/itemProps3.xml><?xml version="1.0" encoding="utf-8"?>
<ds:datastoreItem xmlns:ds="http://schemas.openxmlformats.org/officeDocument/2006/customXml" ds:itemID="{D294432E-4ED6-4A50-AC79-0CE57548A7C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a1f59c0-4948-4e73-937f-31cab6f39bca"/>
    <ds:schemaRef ds:uri="047bc3df-2958-4e29-a498-559af8fd7d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1148</TotalTime>
  <Words>452</Words>
  <Application>Microsoft Office PowerPoint</Application>
  <PresentationFormat>Widescreen</PresentationFormat>
  <Paragraphs>32</Paragraphs>
  <Slides>5</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System Font Regular</vt:lpstr>
      <vt:lpstr>Wingdings</vt:lpstr>
      <vt:lpstr>Office Theme</vt:lpstr>
      <vt:lpstr>Resident &amp; Fellow Section Teaching NeuroImage    41-year-old woman with altered mental status </vt:lpstr>
      <vt:lpstr>Vignette</vt:lpstr>
      <vt:lpstr>Imaging</vt:lpstr>
      <vt:lpstr>Imaging</vt:lpstr>
      <vt:lpstr>Imaging and pathology in COVID ADEM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Jim Hopwood</dc:creator>
  <cp:lastModifiedBy>Andrea Rahkola</cp:lastModifiedBy>
  <cp:revision>42</cp:revision>
  <dcterms:created xsi:type="dcterms:W3CDTF">2021-03-03T19:05:39Z</dcterms:created>
  <dcterms:modified xsi:type="dcterms:W3CDTF">2023-02-10T17:39:31Z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0x0101004112F9938919D04B934E9D542364D6DB</vt:lpwstr>
  </property>
</Properties>
</file>