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7" r:id="rId4"/>
    <p:sldId id="263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0599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876" y="96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1: Oculomotor apraxia with inability to move the eyes horizontally.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patient is shown turning his head to the object to compensate.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 MRI T1-weighted image (sagittal view) showing a mass centered in the pons (arrow) with significant expansion and mild extension to the midbrain as well as a  posterior exophytic component obliterating the 4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ventricle leading to early hydrocephalus (A). T2-weighted image showing high signal intensity of the tumor (B).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Please provide a brief title for the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Include all references if applicable for this Teaching (Video)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NeuroImage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slide deck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Video </a:t>
            </a:r>
            <a:r>
              <a:rPr lang="en-US" altLang="en-US" sz="4400" b="1" dirty="0" err="1">
                <a:latin typeface="+mn-lt"/>
              </a:rPr>
              <a:t>NeuroImage</a:t>
            </a: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600" b="0" dirty="0">
                <a:latin typeface="Calibri" panose="020F0502020204030204" pitchFamily="34" charset="0"/>
              </a:rPr>
              <a:t>A 5-year-old boy with inability to move his eyes to the sides.</a:t>
            </a:r>
            <a:endParaRPr lang="en-US" sz="3600" b="0" spc="-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473F1-DB7A-4D0C-9E97-EBA5B765D302}"/>
              </a:ext>
            </a:extLst>
          </p:cNvPr>
          <p:cNvSpPr txBox="1"/>
          <p:nvPr/>
        </p:nvSpPr>
        <p:spPr>
          <a:xfrm>
            <a:off x="8633705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Thabet</a:t>
            </a:r>
            <a:r>
              <a:rPr lang="en-US" sz="2400" dirty="0"/>
              <a:t> et 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50C8-3FE1-47B0-B5A1-6DB4201793A7}"/>
              </a:ext>
            </a:extLst>
          </p:cNvPr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800" dirty="0">
                <a:latin typeface="Calibri" panose="020F0502020204030204" pitchFamily="34" charset="0"/>
                <a:cs typeface="Calibri" panose="020F0502020204030204" pitchFamily="34" charset="0"/>
              </a:rPr>
              <a:t>A 5-year-old normally developing child. </a:t>
            </a:r>
          </a:p>
          <a:p>
            <a:r>
              <a:rPr lang="en-US" sz="9800" dirty="0">
                <a:latin typeface="Calibri" panose="020F0502020204030204" pitchFamily="34" charset="0"/>
              </a:rPr>
              <a:t>He presented with a 4-week history of inability to move his eyes side to side. Instead, he moves his head to follow objects. </a:t>
            </a:r>
          </a:p>
          <a:p>
            <a:r>
              <a:rPr lang="en-US" sz="9800" dirty="0">
                <a:latin typeface="Calibri" panose="020F0502020204030204" pitchFamily="34" charset="0"/>
              </a:rPr>
              <a:t>His neurological examination was normal except for inability to move his eyes horizontally.</a:t>
            </a:r>
          </a:p>
          <a:p>
            <a:r>
              <a:rPr lang="en-US" sz="9800" dirty="0">
                <a:latin typeface="Calibri" panose="020F0502020204030204" pitchFamily="34" charset="0"/>
                <a:cs typeface="Calibri" panose="020F0502020204030204" pitchFamily="34" charset="0"/>
              </a:rPr>
              <a:t>No other focal neurological findings.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2CDD2-989F-4243-8138-47F2482BB5B1}"/>
              </a:ext>
            </a:extLst>
          </p:cNvPr>
          <p:cNvSpPr/>
          <p:nvPr/>
        </p:nvSpPr>
        <p:spPr>
          <a:xfrm>
            <a:off x="838200" y="6462793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447A-B45E-40C8-A413-F1E5F4038891}"/>
              </a:ext>
            </a:extLst>
          </p:cNvPr>
          <p:cNvSpPr txBox="1"/>
          <p:nvPr/>
        </p:nvSpPr>
        <p:spPr>
          <a:xfrm>
            <a:off x="8679051" y="6293838"/>
            <a:ext cx="24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Thabet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Video </a:t>
            </a:r>
            <a:r>
              <a:rPr lang="en-US" sz="4000" dirty="0" err="1">
                <a:latin typeface="Calibri" panose="020F0502020204030204" pitchFamily="34" charset="0"/>
              </a:rPr>
              <a:t>NeuroImaging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7F9A0A-6F9C-6C43-925B-8B260DF9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Thabet</a:t>
            </a:r>
            <a:r>
              <a:rPr lang="en-US" sz="2400" dirty="0"/>
              <a:t> et al.</a:t>
            </a:r>
          </a:p>
        </p:txBody>
      </p:sp>
      <p:pic>
        <p:nvPicPr>
          <p:cNvPr id="4" name="OMA">
            <a:hlinkClick r:id="" action="ppaction://media"/>
            <a:extLst>
              <a:ext uri="{FF2B5EF4-FFF2-40B4-BE49-F238E27FC236}">
                <a16:creationId xmlns:a16="http://schemas.microsoft.com/office/drawing/2014/main" id="{54820C61-6084-48DB-B7ED-A75635AE1D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2166892"/>
            <a:ext cx="609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alibri" panose="020F0502020204030204" pitchFamily="34" charset="0"/>
              </a:rPr>
              <a:t>NeuroImaging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38ED5B8C-5207-9293-3655-1EC50628A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565" y="1509713"/>
            <a:ext cx="9483370" cy="481965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Thabet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6093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995"/>
            <a:ext cx="10706100" cy="202302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Calibri" panose="020F0502020204030204" pitchFamily="34" charset="0"/>
              </a:rPr>
            </a:br>
            <a:br>
              <a:rPr lang="en-US" sz="4000" dirty="0">
                <a:latin typeface="Calibri" panose="020F0502020204030204" pitchFamily="34" charset="0"/>
              </a:rPr>
            </a:br>
            <a:br>
              <a:rPr lang="en-US" sz="4000" dirty="0">
                <a:latin typeface="Calibri" panose="020F0502020204030204" pitchFamily="34" charset="0"/>
              </a:rPr>
            </a:b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>Diagnosis/conclusions</a:t>
            </a:r>
            <a:br>
              <a:rPr lang="en-US" sz="4000" b="0" dirty="0">
                <a:latin typeface="Calibri" panose="020F0502020204030204" pitchFamily="34" charset="0"/>
              </a:rPr>
            </a:br>
            <a:br>
              <a:rPr lang="en-US" sz="4000" b="0" dirty="0">
                <a:latin typeface="Calibri" panose="020F0502020204030204" pitchFamily="34" charset="0"/>
              </a:rPr>
            </a:br>
            <a:r>
              <a:rPr lang="en-US" sz="4000" dirty="0" err="1">
                <a:latin typeface="Calibri" panose="020F0502020204030204" pitchFamily="34" charset="0"/>
              </a:rPr>
              <a:t>Oculomotor</a:t>
            </a:r>
            <a:r>
              <a:rPr lang="en-US" sz="4000" dirty="0">
                <a:latin typeface="Calibri" panose="020F0502020204030204" pitchFamily="34" charset="0"/>
              </a:rPr>
              <a:t> Apraxia as the only presentation of diffuse intrinsic </a:t>
            </a:r>
            <a:r>
              <a:rPr lang="en-US" sz="4000" dirty="0" err="1">
                <a:latin typeface="Calibri" panose="020F0502020204030204" pitchFamily="34" charset="0"/>
              </a:rPr>
              <a:t>pontine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</a:rPr>
              <a:t>glioma</a:t>
            </a:r>
            <a:r>
              <a:rPr lang="en-US" sz="4000" dirty="0">
                <a:latin typeface="Calibri" panose="020F0502020204030204" pitchFamily="34" charset="0"/>
              </a:rPr>
              <a:t>.</a:t>
            </a:r>
            <a:br>
              <a:rPr lang="en-US" sz="4000" b="0" dirty="0">
                <a:latin typeface="Calibri" panose="020F0502020204030204" pitchFamily="34" charset="0"/>
              </a:rPr>
            </a:br>
            <a:br>
              <a:rPr lang="en-US" sz="4000" b="0" dirty="0">
                <a:latin typeface="Calibri" panose="020F0502020204030204" pitchFamily="34" charset="0"/>
              </a:rPr>
            </a:br>
            <a:endParaRPr lang="en-US" sz="4000" b="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321"/>
            <a:ext cx="10706100" cy="382263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Examination is consistent with </a:t>
            </a:r>
            <a:r>
              <a:rPr lang="en-US" sz="2400" dirty="0" err="1">
                <a:latin typeface="+mn-lt"/>
                <a:cs typeface="Calibri" panose="020F0502020204030204" pitchFamily="34" charset="0"/>
              </a:rPr>
              <a:t>oculomotor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apraxia.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Brain MRI showed diffuse intrinsic pontine glioma (DIPG) with early hydrocephalus.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The patient required a </a:t>
            </a:r>
            <a:r>
              <a:rPr lang="en-US" sz="2400" dirty="0" err="1">
                <a:latin typeface="+mn-lt"/>
                <a:cs typeface="Calibri" panose="020F0502020204030204" pitchFamily="34" charset="0"/>
              </a:rPr>
              <a:t>ventriculoperitoneal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 shunt placement and radiotherapy.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DIPG is an aggressive pediatric tumor which typically presents with cranial nerve palsies, long tract signs and ataxia.</a:t>
            </a:r>
          </a:p>
          <a:p>
            <a:r>
              <a:rPr lang="en-US" sz="2400" dirty="0">
                <a:latin typeface="+mn-lt"/>
              </a:rPr>
              <a:t> The brainstem tumor has disrupted the structural connectivity between the frontal eye field and </a:t>
            </a:r>
            <a:r>
              <a:rPr lang="en-US" sz="2400" dirty="0" err="1">
                <a:latin typeface="+mn-lt"/>
              </a:rPr>
              <a:t>oculomotor</a:t>
            </a:r>
            <a:r>
              <a:rPr lang="en-US" sz="2400" dirty="0">
                <a:latin typeface="+mn-lt"/>
              </a:rPr>
              <a:t> network including the pons, the superior </a:t>
            </a:r>
            <a:r>
              <a:rPr lang="en-US" sz="2400" dirty="0" err="1">
                <a:latin typeface="+mn-lt"/>
              </a:rPr>
              <a:t>colliculs</a:t>
            </a:r>
            <a:r>
              <a:rPr lang="en-US" sz="2400" dirty="0">
                <a:latin typeface="+mn-lt"/>
              </a:rPr>
              <a:t> and caudate nucleus leading to </a:t>
            </a:r>
            <a:r>
              <a:rPr lang="en-US" sz="2400" dirty="0" err="1">
                <a:latin typeface="+mn-lt"/>
              </a:rPr>
              <a:t>oculomotor</a:t>
            </a:r>
            <a:r>
              <a:rPr lang="en-US" sz="2400" dirty="0">
                <a:latin typeface="+mn-lt"/>
              </a:rPr>
              <a:t> apraxia.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D2FF7-59A6-401A-A7E3-5CBE0D1FDF86}"/>
              </a:ext>
            </a:extLst>
          </p:cNvPr>
          <p:cNvSpPr/>
          <p:nvPr/>
        </p:nvSpPr>
        <p:spPr>
          <a:xfrm>
            <a:off x="728420" y="6493790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8F387-81D2-4879-B7D5-5E6B62E0E0AC}"/>
              </a:ext>
            </a:extLst>
          </p:cNvPr>
          <p:cNvSpPr txBox="1"/>
          <p:nvPr/>
        </p:nvSpPr>
        <p:spPr>
          <a:xfrm>
            <a:off x="8375542" y="6329906"/>
            <a:ext cx="27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Thabet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319</Words>
  <Application>Microsoft Office PowerPoint</Application>
  <PresentationFormat>Widescreen</PresentationFormat>
  <Paragraphs>33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System Font Regular</vt:lpstr>
      <vt:lpstr>Wingdings</vt:lpstr>
      <vt:lpstr>Office Theme</vt:lpstr>
      <vt:lpstr>Resident &amp; Fellow Section Teaching Video NeuroImage   A 5-year-old boy with inability to move his eyes to the sides.</vt:lpstr>
      <vt:lpstr>Vignette</vt:lpstr>
      <vt:lpstr>Video NeuroImaging</vt:lpstr>
      <vt:lpstr>NeuroImaging</vt:lpstr>
      <vt:lpstr>    Diagnosis/conclusions  Oculomotor Apraxia as the only presentation of diffuse intrinsic pontine glioma.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Aubrey Zalewski</cp:lastModifiedBy>
  <cp:revision>50</cp:revision>
  <dcterms:created xsi:type="dcterms:W3CDTF">2021-03-03T19:05:39Z</dcterms:created>
  <dcterms:modified xsi:type="dcterms:W3CDTF">2023-04-14T22:51:24Z</dcterms:modified>
</cp:coreProperties>
</file>