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2"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8"/>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5679" autoAdjust="0"/>
  </p:normalViewPr>
  <p:slideViewPr>
    <p:cSldViewPr snapToGrid="0" snapToObjects="1" showGuides="1">
      <p:cViewPr varScale="1">
        <p:scale>
          <a:sx n="73" d="100"/>
          <a:sy n="73" d="100"/>
        </p:scale>
        <p:origin x="96" y="2700"/>
      </p:cViewPr>
      <p:guideLst>
        <p:guide orient="horz" pos="2160"/>
        <p:guide pos="3912"/>
      </p:guideLst>
    </p:cSldViewPr>
  </p:slideViewPr>
  <p:outlineViewPr>
    <p:cViewPr>
      <p:scale>
        <a:sx n="33" d="100"/>
        <a:sy n="33" d="100"/>
      </p:scale>
      <p:origin x="0" y="-35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5CF09-37D6-4680-AF13-891938B3D27B}" type="datetimeFigureOut">
              <a:rPr lang="en-US" smtClean="0"/>
              <a:t>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02FC5-D8ED-432A-B5FA-A6526FF90EC2}" type="slidenum">
              <a:rPr lang="en-US" smtClean="0"/>
              <a:t>‹#›</a:t>
            </a:fld>
            <a:endParaRPr lang="en-US"/>
          </a:p>
        </p:txBody>
      </p:sp>
    </p:spTree>
    <p:extLst>
      <p:ext uri="{BB962C8B-B14F-4D97-AF65-F5344CB8AC3E}">
        <p14:creationId xmlns:p14="http://schemas.microsoft.com/office/powerpoint/2010/main" val="267501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Noncontrast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CT (A, E), MRI T2 (B, F), post-contrast T1 (C, G), DWI (D, and H), and T2 FLAIR (I) images of the brain.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Cryptococomas</a:t>
            </a:r>
            <a:r>
              <a:rPr lang="en-US" sz="1800" dirty="0">
                <a:effectLst/>
                <a:latin typeface="Calibri" panose="020F0502020204030204" pitchFamily="34" charset="0"/>
                <a:ea typeface="Calibri" panose="020F0502020204030204" pitchFamily="34" charset="0"/>
                <a:cs typeface="Times New Roman" panose="02020603050405020304" pitchFamily="18" charset="0"/>
              </a:rPr>
              <a:t> (solid arrows) are consolidated areas of infection, appearing as heterogeneous hypodense lesions on CT. On MRI, a lobulated “dirty” T2 appearance with internal enhancement is classic. In contrast to a typical abscess, there is no internal restricted diffusion. Pseudocysts (dashed arrows) are poorly seen on CT, appearing as vague area of hypodensity. On MRI, they appear as newly enlarged perivascular spaces. Patchy enhancement on post-contrast images and surrounding edema on FLAIR distinguish them from normal perivascular spaces if prior imaging is not available.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802FC5-D8ED-432A-B5FA-A6526FF90EC2}" type="slidenum">
              <a:rPr lang="en-US" smtClean="0"/>
              <a:t>3</a:t>
            </a:fld>
            <a:endParaRPr lang="en-US"/>
          </a:p>
        </p:txBody>
      </p:sp>
    </p:spTree>
    <p:extLst>
      <p:ext uri="{BB962C8B-B14F-4D97-AF65-F5344CB8AC3E}">
        <p14:creationId xmlns:p14="http://schemas.microsoft.com/office/powerpoint/2010/main" val="404711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Xia S, Li X, Li H. Imaging characterization of cryptococcal meningoencephalitis.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Radiology of Infectious Diseases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2016;3(4):187-191. doi:10.1016/J.JRID.2016.05.003</a:t>
            </a:r>
            <a:endParaRPr lang="en-US" dirty="0"/>
          </a:p>
        </p:txBody>
      </p:sp>
      <p:sp>
        <p:nvSpPr>
          <p:cNvPr id="4" name="Slide Number Placeholder 3"/>
          <p:cNvSpPr>
            <a:spLocks noGrp="1"/>
          </p:cNvSpPr>
          <p:nvPr>
            <p:ph type="sldNum" sz="quarter" idx="5"/>
          </p:nvPr>
        </p:nvSpPr>
        <p:spPr/>
        <p:txBody>
          <a:bodyPr/>
          <a:lstStyle/>
          <a:p>
            <a:fld id="{0E802FC5-D8ED-432A-B5FA-A6526FF90EC2}" type="slidenum">
              <a:rPr lang="en-US" smtClean="0"/>
              <a:t>4</a:t>
            </a:fld>
            <a:endParaRPr lang="en-US"/>
          </a:p>
        </p:txBody>
      </p:sp>
    </p:spTree>
    <p:extLst>
      <p:ext uri="{BB962C8B-B14F-4D97-AF65-F5344CB8AC3E}">
        <p14:creationId xmlns:p14="http://schemas.microsoft.com/office/powerpoint/2010/main" val="101455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EBFC-2324-3B45-B2BC-CF4EFE6CE394}"/>
              </a:ext>
            </a:extLst>
          </p:cNvPr>
          <p:cNvSpPr>
            <a:spLocks noGrp="1"/>
          </p:cNvSpPr>
          <p:nvPr>
            <p:ph type="ctrTitle"/>
          </p:nvPr>
        </p:nvSpPr>
        <p:spPr>
          <a:xfrm>
            <a:off x="873777" y="1122363"/>
            <a:ext cx="10670512" cy="2387600"/>
          </a:xfrm>
        </p:spPr>
        <p:txBody>
          <a:bodyPr anchor="b"/>
          <a:lstStyle>
            <a:lvl1pPr algn="ctr">
              <a:lnSpc>
                <a:spcPct val="80000"/>
              </a:lnSpc>
              <a:defRPr sz="6000" spc="-100" baseline="0"/>
            </a:lvl1pPr>
          </a:lstStyle>
          <a:p>
            <a:r>
              <a:rPr lang="en-US" dirty="0"/>
              <a:t>Click to edit Master title style</a:t>
            </a:r>
          </a:p>
        </p:txBody>
      </p:sp>
      <p:sp>
        <p:nvSpPr>
          <p:cNvPr id="3" name="Subtitle 2">
            <a:extLst>
              <a:ext uri="{FF2B5EF4-FFF2-40B4-BE49-F238E27FC236}">
                <a16:creationId xmlns:a16="http://schemas.microsoft.com/office/drawing/2014/main" id="{7EF36CAC-0D31-9F49-9E9F-084E893CD9A0}"/>
              </a:ext>
            </a:extLst>
          </p:cNvPr>
          <p:cNvSpPr>
            <a:spLocks noGrp="1"/>
          </p:cNvSpPr>
          <p:nvPr>
            <p:ph type="subTitle" idx="1"/>
          </p:nvPr>
        </p:nvSpPr>
        <p:spPr>
          <a:xfrm>
            <a:off x="873777" y="3602038"/>
            <a:ext cx="1067051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CDD6D708-E83F-EF41-932A-073B7BF574E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13" name="Picture 12">
            <a:extLst>
              <a:ext uri="{FF2B5EF4-FFF2-40B4-BE49-F238E27FC236}">
                <a16:creationId xmlns:a16="http://schemas.microsoft.com/office/drawing/2014/main" id="{2F521108-5E80-D64F-9572-6A2690301C28}"/>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4" name="Straight Connector 13">
            <a:extLst>
              <a:ext uri="{FF2B5EF4-FFF2-40B4-BE49-F238E27FC236}">
                <a16:creationId xmlns:a16="http://schemas.microsoft.com/office/drawing/2014/main" id="{A5B8F8B5-DF68-A646-AA14-99B24DE39958}"/>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4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7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1A53-9B07-DF4A-AC40-7BF97CF40F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356B5E-4F9D-2446-ADA1-979B75DD2486}"/>
              </a:ext>
            </a:extLst>
          </p:cNvPr>
          <p:cNvSpPr>
            <a:spLocks noGrp="1"/>
          </p:cNvSpPr>
          <p:nvPr>
            <p:ph idx="1"/>
          </p:nvPr>
        </p:nvSpPr>
        <p:spPr/>
        <p:txBody>
          <a:bodyPr/>
          <a:lstStyle>
            <a:lvl1pPr>
              <a:spcBef>
                <a:spcPts val="1100"/>
              </a:spcBef>
              <a:defRPr/>
            </a:lvl1pPr>
            <a:lvl2pPr>
              <a:spcBef>
                <a:spcPts val="800"/>
              </a:spcBef>
              <a:defRPr/>
            </a:lvl2pPr>
            <a:lvl3pPr>
              <a:spcBef>
                <a:spcPts val="6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DAFA28F-B750-874B-B349-803073DF80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8" name="Picture 7">
            <a:extLst>
              <a:ext uri="{FF2B5EF4-FFF2-40B4-BE49-F238E27FC236}">
                <a16:creationId xmlns:a16="http://schemas.microsoft.com/office/drawing/2014/main" id="{D397A64C-ACBD-6F4D-93F8-4F3B3D889F33}"/>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9" name="Straight Connector 8">
            <a:extLst>
              <a:ext uri="{FF2B5EF4-FFF2-40B4-BE49-F238E27FC236}">
                <a16:creationId xmlns:a16="http://schemas.microsoft.com/office/drawing/2014/main" id="{AA95017A-1C8C-5D47-A269-FEC516306EEE}"/>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6871-BA6F-5B40-8367-906D6BEF675B}"/>
              </a:ext>
            </a:extLst>
          </p:cNvPr>
          <p:cNvSpPr>
            <a:spLocks noGrp="1"/>
          </p:cNvSpPr>
          <p:nvPr>
            <p:ph type="title"/>
          </p:nvPr>
        </p:nvSpPr>
        <p:spPr>
          <a:xfrm>
            <a:off x="831849" y="1709738"/>
            <a:ext cx="10712445" cy="2852737"/>
          </a:xfrm>
        </p:spPr>
        <p:txBody>
          <a:bodyPr anchor="b"/>
          <a:lstStyle>
            <a:lvl1pPr>
              <a:defRPr sz="6000" spc="-150" baseline="0"/>
            </a:lvl1pPr>
          </a:lstStyle>
          <a:p>
            <a:r>
              <a:rPr lang="en-US" dirty="0"/>
              <a:t>Click to edit Master title style</a:t>
            </a:r>
          </a:p>
        </p:txBody>
      </p:sp>
      <p:sp>
        <p:nvSpPr>
          <p:cNvPr id="3" name="Text Placeholder 2">
            <a:extLst>
              <a:ext uri="{FF2B5EF4-FFF2-40B4-BE49-F238E27FC236}">
                <a16:creationId xmlns:a16="http://schemas.microsoft.com/office/drawing/2014/main" id="{2543E4DB-7DF6-144A-84D6-0E4970FB4DC4}"/>
              </a:ext>
            </a:extLst>
          </p:cNvPr>
          <p:cNvSpPr>
            <a:spLocks noGrp="1"/>
          </p:cNvSpPr>
          <p:nvPr>
            <p:ph type="body" idx="1"/>
          </p:nvPr>
        </p:nvSpPr>
        <p:spPr>
          <a:xfrm>
            <a:off x="831849" y="4589463"/>
            <a:ext cx="107124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AAE82BA4-AC08-9A41-8CC4-E2DDC67C12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8" name="Picture 7">
            <a:extLst>
              <a:ext uri="{FF2B5EF4-FFF2-40B4-BE49-F238E27FC236}">
                <a16:creationId xmlns:a16="http://schemas.microsoft.com/office/drawing/2014/main" id="{F17B6A6C-97FF-AE41-B21F-D3792A617C75}"/>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9" name="Straight Connector 8">
            <a:extLst>
              <a:ext uri="{FF2B5EF4-FFF2-40B4-BE49-F238E27FC236}">
                <a16:creationId xmlns:a16="http://schemas.microsoft.com/office/drawing/2014/main" id="{F231892D-11DD-2E48-86AB-A4D7331C139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2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271F-8406-E04C-86C5-9970401A6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BDF0E-7A1E-6047-933B-CB601FBF63D3}"/>
              </a:ext>
            </a:extLst>
          </p:cNvPr>
          <p:cNvSpPr>
            <a:spLocks noGrp="1"/>
          </p:cNvSpPr>
          <p:nvPr>
            <p:ph sz="half" idx="1"/>
          </p:nvPr>
        </p:nvSpPr>
        <p:spPr>
          <a:xfrm>
            <a:off x="838199" y="1825625"/>
            <a:ext cx="52800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D797C-594F-1F49-8ED0-8E2FE0891DD1}"/>
              </a:ext>
            </a:extLst>
          </p:cNvPr>
          <p:cNvSpPr>
            <a:spLocks noGrp="1"/>
          </p:cNvSpPr>
          <p:nvPr>
            <p:ph sz="half" idx="2"/>
          </p:nvPr>
        </p:nvSpPr>
        <p:spPr>
          <a:xfrm>
            <a:off x="6264218" y="1825625"/>
            <a:ext cx="52800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2A5FC1C-D054-E445-83A2-7A8141C5F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3FFD5C6F-605F-6743-A37C-6CE4BB629708}"/>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573F95B9-3BE5-6344-B93E-A2D0B7515C22}"/>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7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239B-5228-404F-BF95-971E9EB30484}"/>
              </a:ext>
            </a:extLst>
          </p:cNvPr>
          <p:cNvSpPr>
            <a:spLocks noGrp="1"/>
          </p:cNvSpPr>
          <p:nvPr>
            <p:ph type="title"/>
          </p:nvPr>
        </p:nvSpPr>
        <p:spPr>
          <a:xfrm>
            <a:off x="839787" y="365125"/>
            <a:ext cx="10704503"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5FC127E-2184-E142-BE06-C942CBEDB40A}"/>
              </a:ext>
            </a:extLst>
          </p:cNvPr>
          <p:cNvSpPr>
            <a:spLocks noGrp="1"/>
          </p:cNvSpPr>
          <p:nvPr>
            <p:ph type="body" idx="1"/>
          </p:nvPr>
        </p:nvSpPr>
        <p:spPr>
          <a:xfrm>
            <a:off x="839788" y="1681163"/>
            <a:ext cx="5258886" cy="823912"/>
          </a:xfrm>
        </p:spPr>
        <p:txBody>
          <a:bodyPr anchor="b"/>
          <a:lstStyle>
            <a:lvl1pPr marL="0" indent="0">
              <a:buNone/>
              <a:defRPr sz="30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4CDCFEF-4DE4-5143-8A46-62876E45C7EF}"/>
              </a:ext>
            </a:extLst>
          </p:cNvPr>
          <p:cNvSpPr>
            <a:spLocks noGrp="1"/>
          </p:cNvSpPr>
          <p:nvPr>
            <p:ph sz="half" idx="2"/>
          </p:nvPr>
        </p:nvSpPr>
        <p:spPr>
          <a:xfrm>
            <a:off x="839788" y="2505075"/>
            <a:ext cx="525888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DF3E4A-6A88-6346-948A-DC32CACA3F70}"/>
              </a:ext>
            </a:extLst>
          </p:cNvPr>
          <p:cNvSpPr>
            <a:spLocks noGrp="1"/>
          </p:cNvSpPr>
          <p:nvPr>
            <p:ph type="body" sz="quarter" idx="3"/>
          </p:nvPr>
        </p:nvSpPr>
        <p:spPr>
          <a:xfrm>
            <a:off x="6259511" y="1681163"/>
            <a:ext cx="5284785" cy="823912"/>
          </a:xfrm>
        </p:spPr>
        <p:txBody>
          <a:bodyPr anchor="b"/>
          <a:lstStyle>
            <a:lvl1pPr marL="0" indent="0">
              <a:buNone/>
              <a:defRPr sz="30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5DA5EC0-0E40-7C48-9DD2-67A8991B918F}"/>
              </a:ext>
            </a:extLst>
          </p:cNvPr>
          <p:cNvSpPr>
            <a:spLocks noGrp="1"/>
          </p:cNvSpPr>
          <p:nvPr>
            <p:ph sz="quarter" idx="4"/>
          </p:nvPr>
        </p:nvSpPr>
        <p:spPr>
          <a:xfrm>
            <a:off x="6259511" y="2505075"/>
            <a:ext cx="52847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FBA8EF2-CE8B-0C4C-925B-A5B85DA220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11" name="Picture 10">
            <a:extLst>
              <a:ext uri="{FF2B5EF4-FFF2-40B4-BE49-F238E27FC236}">
                <a16:creationId xmlns:a16="http://schemas.microsoft.com/office/drawing/2014/main" id="{5F5615BE-4C4C-7A4C-8746-5D04D41EDE9E}"/>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2" name="Straight Connector 11">
            <a:extLst>
              <a:ext uri="{FF2B5EF4-FFF2-40B4-BE49-F238E27FC236}">
                <a16:creationId xmlns:a16="http://schemas.microsoft.com/office/drawing/2014/main" id="{665C4ACD-295C-7A43-AC90-82FC2D18C8F1}"/>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7330-16C8-D14E-89B2-7FA93BE29D9C}"/>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50609EB8-115B-184B-89C8-FAC329D1DA5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7" name="Picture 6">
            <a:extLst>
              <a:ext uri="{FF2B5EF4-FFF2-40B4-BE49-F238E27FC236}">
                <a16:creationId xmlns:a16="http://schemas.microsoft.com/office/drawing/2014/main" id="{D6723898-799F-224C-B305-F5D82C627696}"/>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8" name="Straight Connector 7">
            <a:extLst>
              <a:ext uri="{FF2B5EF4-FFF2-40B4-BE49-F238E27FC236}">
                <a16:creationId xmlns:a16="http://schemas.microsoft.com/office/drawing/2014/main" id="{7324A33B-B42D-3C46-8906-8461212C512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64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649D-01BC-E341-98F1-FE00BE705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FAD8F7-6BCE-8A4F-A5AE-ECAFF1B8D369}"/>
              </a:ext>
            </a:extLst>
          </p:cNvPr>
          <p:cNvSpPr>
            <a:spLocks noGrp="1"/>
          </p:cNvSpPr>
          <p:nvPr>
            <p:ph idx="1"/>
          </p:nvPr>
        </p:nvSpPr>
        <p:spPr>
          <a:xfrm>
            <a:off x="5183187" y="987425"/>
            <a:ext cx="6361103" cy="5133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57B8E-E0AB-684B-8CCF-E3E2118B3E5C}"/>
              </a:ext>
            </a:extLst>
          </p:cNvPr>
          <p:cNvSpPr>
            <a:spLocks noGrp="1"/>
          </p:cNvSpPr>
          <p:nvPr>
            <p:ph type="body" sz="half" idx="2"/>
          </p:nvPr>
        </p:nvSpPr>
        <p:spPr>
          <a:xfrm>
            <a:off x="839788" y="2057400"/>
            <a:ext cx="3932237" cy="406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C7BD0593-647F-F349-B811-79D2AACF98A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312E047E-EF1E-724B-979B-6657EE62F32D}"/>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D5C4EC78-B7C2-7143-A3A7-F06F23F9C46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49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B6E4-B4A7-AC45-8E34-6BC606D1B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788616-B846-9749-BF04-744294881C21}"/>
              </a:ext>
            </a:extLst>
          </p:cNvPr>
          <p:cNvSpPr>
            <a:spLocks noGrp="1"/>
          </p:cNvSpPr>
          <p:nvPr>
            <p:ph type="pic" idx="1"/>
          </p:nvPr>
        </p:nvSpPr>
        <p:spPr>
          <a:xfrm>
            <a:off x="5183188" y="987425"/>
            <a:ext cx="6172200" cy="5133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FE0DB-9F2A-174A-8721-AD23C0A89D45}"/>
              </a:ext>
            </a:extLst>
          </p:cNvPr>
          <p:cNvSpPr>
            <a:spLocks noGrp="1"/>
          </p:cNvSpPr>
          <p:nvPr>
            <p:ph type="body" sz="half" idx="2"/>
          </p:nvPr>
        </p:nvSpPr>
        <p:spPr>
          <a:xfrm>
            <a:off x="839788" y="2057400"/>
            <a:ext cx="3932237" cy="406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CE4B625-1895-704C-8675-1211F2AB94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D2EB2812-A870-4741-8184-E6ECE4EEF43F}"/>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3790FFC8-003A-E74C-8497-6CB38FBB40E9}"/>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8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49FE9-1F21-CD4D-A7E3-E121222F7F6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84021" y="6329907"/>
            <a:ext cx="1748942" cy="439660"/>
          </a:xfrm>
          <a:prstGeom prst="rect">
            <a:avLst/>
          </a:prstGeom>
        </p:spPr>
      </p:pic>
      <p:pic>
        <p:nvPicPr>
          <p:cNvPr id="6" name="Picture 5">
            <a:extLst>
              <a:ext uri="{FF2B5EF4-FFF2-40B4-BE49-F238E27FC236}">
                <a16:creationId xmlns:a16="http://schemas.microsoft.com/office/drawing/2014/main" id="{940E9DC0-E7EB-6941-B4F7-2148F11B1F7B}"/>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7" name="Straight Connector 6">
            <a:extLst>
              <a:ext uri="{FF2B5EF4-FFF2-40B4-BE49-F238E27FC236}">
                <a16:creationId xmlns:a16="http://schemas.microsoft.com/office/drawing/2014/main" id="{CFB84BF8-AF00-2A47-81A0-DB0FA4B13C09}"/>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BF8BA-FFFA-5B49-A645-DA1B51EB9E16}"/>
              </a:ext>
            </a:extLst>
          </p:cNvPr>
          <p:cNvSpPr>
            <a:spLocks noGrp="1"/>
          </p:cNvSpPr>
          <p:nvPr>
            <p:ph type="title"/>
          </p:nvPr>
        </p:nvSpPr>
        <p:spPr>
          <a:xfrm>
            <a:off x="838200" y="225276"/>
            <a:ext cx="10706100" cy="11718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238506-69D7-3348-9AD1-EBE927EF21AB}"/>
              </a:ext>
            </a:extLst>
          </p:cNvPr>
          <p:cNvSpPr>
            <a:spLocks noGrp="1"/>
          </p:cNvSpPr>
          <p:nvPr>
            <p:ph type="body" idx="1"/>
          </p:nvPr>
        </p:nvSpPr>
        <p:spPr>
          <a:xfrm>
            <a:off x="838200" y="1509079"/>
            <a:ext cx="10706100" cy="48208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AC31B-1A01-294F-A844-16A0D28C04CB}"/>
              </a:ext>
            </a:extLst>
          </p:cNvPr>
          <p:cNvSpPr/>
          <p:nvPr userDrawn="1"/>
        </p:nvSpPr>
        <p:spPr>
          <a:xfrm>
            <a:off x="0" y="0"/>
            <a:ext cx="322729" cy="6858000"/>
          </a:xfrm>
          <a:prstGeom prst="rect">
            <a:avLst/>
          </a:prstGeom>
          <a:solidFill>
            <a:srgbClr val="006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05439AE-7F11-0A48-8273-B910EFE57EF2}"/>
              </a:ext>
            </a:extLst>
          </p:cNvPr>
          <p:cNvSpPr txBox="1"/>
          <p:nvPr userDrawn="1"/>
        </p:nvSpPr>
        <p:spPr>
          <a:xfrm>
            <a:off x="838200" y="6492875"/>
            <a:ext cx="30378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Confidential. © 2021 American Academy of Neurology</a:t>
            </a:r>
            <a:endParaRPr lang="en-US" dirty="0"/>
          </a:p>
        </p:txBody>
      </p:sp>
      <p:sp>
        <p:nvSpPr>
          <p:cNvPr id="9" name="TextBox 8">
            <a:extLst>
              <a:ext uri="{FF2B5EF4-FFF2-40B4-BE49-F238E27FC236}">
                <a16:creationId xmlns:a16="http://schemas.microsoft.com/office/drawing/2014/main" id="{858A0F39-BAD0-2D4D-8E02-3FA17BA79B5F}"/>
              </a:ext>
            </a:extLst>
          </p:cNvPr>
          <p:cNvSpPr txBox="1"/>
          <p:nvPr userDrawn="1"/>
        </p:nvSpPr>
        <p:spPr>
          <a:xfrm>
            <a:off x="8498842" y="6492875"/>
            <a:ext cx="303784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5D3C1-E271-5D44-9F02-3945EF68A76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t>‹#›</a:t>
            </a:fld>
            <a:endParaRPr lang="en-US" dirty="0"/>
          </a:p>
        </p:txBody>
      </p:sp>
    </p:spTree>
    <p:extLst>
      <p:ext uri="{BB962C8B-B14F-4D97-AF65-F5344CB8AC3E}">
        <p14:creationId xmlns:p14="http://schemas.microsoft.com/office/powerpoint/2010/main" val="2135109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hf sldNum="0" hdr="0" ftr="0" dt="0"/>
  <p:txStyles>
    <p:titleStyle>
      <a:lvl1pPr algn="l" defTabSz="914400" rtl="0" eaLnBrk="1" latinLnBrk="0" hangingPunct="1">
        <a:lnSpc>
          <a:spcPct val="80000"/>
        </a:lnSpc>
        <a:spcBef>
          <a:spcPct val="0"/>
        </a:spcBef>
        <a:buNone/>
        <a:defRPr sz="3800" b="1" i="0" kern="1200" spc="-100" baseline="0">
          <a:solidFill>
            <a:srgbClr val="006D48"/>
          </a:solidFill>
          <a:latin typeface="Arial" panose="020B0604020202020204" pitchFamily="34" charset="0"/>
          <a:ea typeface="+mj-ea"/>
          <a:cs typeface="Calibri" panose="020F0502020204030204" pitchFamily="34" charset="0"/>
        </a:defRPr>
      </a:lvl1pPr>
    </p:titleStyle>
    <p:bodyStyle>
      <a:lvl1pPr marL="180975" indent="-180975" algn="l" defTabSz="914400" rtl="0" eaLnBrk="1" latinLnBrk="0" hangingPunct="1">
        <a:lnSpc>
          <a:spcPct val="90000"/>
        </a:lnSpc>
        <a:spcBef>
          <a:spcPts val="1000"/>
        </a:spcBef>
        <a:buClr>
          <a:srgbClr val="006D48"/>
        </a:buClr>
        <a:buFont typeface="Wingdings" pitchFamily="2" charset="2"/>
        <a:buChar char="§"/>
        <a:tabLst/>
        <a:defRPr sz="3000" b="0" i="0" kern="1200" spc="-100" baseline="0">
          <a:solidFill>
            <a:schemeClr val="tx1"/>
          </a:solidFill>
          <a:latin typeface="Calibri Light" panose="020F0302020204030204" pitchFamily="34" charset="0"/>
          <a:ea typeface="+mn-ea"/>
          <a:cs typeface="Calibri Light" panose="020F0302020204030204" pitchFamily="34" charset="0"/>
        </a:defRPr>
      </a:lvl1pPr>
      <a:lvl2pPr marL="404813" indent="-171450" algn="l" defTabSz="914400" rtl="0" eaLnBrk="1" latinLnBrk="0" hangingPunct="1">
        <a:lnSpc>
          <a:spcPct val="85000"/>
        </a:lnSpc>
        <a:spcBef>
          <a:spcPts val="600"/>
        </a:spcBef>
        <a:buClr>
          <a:srgbClr val="006D48"/>
        </a:buClr>
        <a:buFont typeface="Arial" panose="020B0604020202020204" pitchFamily="34" charset="0"/>
        <a:buChar char="•"/>
        <a:tabLst/>
        <a:defRPr sz="2600" b="0" i="0" kern="1200" spc="-50" baseline="0">
          <a:solidFill>
            <a:schemeClr val="tx1"/>
          </a:solidFill>
          <a:latin typeface="Calibri Light" panose="020F0302020204030204" pitchFamily="34" charset="0"/>
          <a:ea typeface="+mn-ea"/>
          <a:cs typeface="Calibri Light" panose="020F0302020204030204" pitchFamily="34" charset="0"/>
        </a:defRPr>
      </a:lvl2pPr>
      <a:lvl3pPr marL="628650" indent="-169863" algn="l" defTabSz="914400" rtl="0" eaLnBrk="1" latinLnBrk="0" hangingPunct="1">
        <a:lnSpc>
          <a:spcPct val="90000"/>
        </a:lnSpc>
        <a:spcBef>
          <a:spcPts val="500"/>
        </a:spcBef>
        <a:buClr>
          <a:srgbClr val="006D48"/>
        </a:buClr>
        <a:buFont typeface="System Font Regular"/>
        <a:buChar char="–"/>
        <a:tabLst/>
        <a:defRPr sz="2000" b="0" i="0" kern="1200">
          <a:solidFill>
            <a:schemeClr val="tx1"/>
          </a:solidFill>
          <a:latin typeface="Calibri Light" panose="020F0302020204030204" pitchFamily="34" charset="0"/>
          <a:ea typeface="+mn-ea"/>
          <a:cs typeface="Calibri Light" panose="020F0302020204030204" pitchFamily="34" charset="0"/>
        </a:defRPr>
      </a:lvl3pPr>
      <a:lvl4pPr marL="863600" indent="-171450" algn="l" defTabSz="914400" rtl="0" eaLnBrk="1" latinLnBrk="0" hangingPunct="1">
        <a:lnSpc>
          <a:spcPct val="90000"/>
        </a:lnSpc>
        <a:spcBef>
          <a:spcPts val="500"/>
        </a:spcBef>
        <a:buClr>
          <a:srgbClr val="006D48"/>
        </a:buClr>
        <a:buFont typeface="System Font Regular"/>
        <a:buChar char="-"/>
        <a:tabLst/>
        <a:defRPr sz="1800" b="0" i="0" kern="1200">
          <a:solidFill>
            <a:schemeClr val="tx1"/>
          </a:solidFill>
          <a:latin typeface="Calibri Light" panose="020F0302020204030204" pitchFamily="34" charset="0"/>
          <a:ea typeface="+mn-ea"/>
          <a:cs typeface="Calibri Light" panose="020F0302020204030204" pitchFamily="34" charset="0"/>
        </a:defRPr>
      </a:lvl4pPr>
      <a:lvl5pPr marL="1087438" indent="-169863" algn="l" defTabSz="914400" rtl="0" eaLnBrk="1" latinLnBrk="0" hangingPunct="1">
        <a:lnSpc>
          <a:spcPct val="90000"/>
        </a:lnSpc>
        <a:spcBef>
          <a:spcPts val="500"/>
        </a:spcBef>
        <a:buClr>
          <a:srgbClr val="006D48"/>
        </a:buClr>
        <a:buFont typeface="System Font Regular"/>
        <a:buChar char="·"/>
        <a:tabLst/>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49D9B6-CC47-3843-BF17-3D12EBE04FC3}"/>
              </a:ext>
            </a:extLst>
          </p:cNvPr>
          <p:cNvSpPr>
            <a:spLocks noGrp="1"/>
          </p:cNvSpPr>
          <p:nvPr>
            <p:ph type="ctrTitle" idx="4294967295"/>
          </p:nvPr>
        </p:nvSpPr>
        <p:spPr>
          <a:xfrm>
            <a:off x="1524000" y="1859798"/>
            <a:ext cx="9144000" cy="4398178"/>
          </a:xfrm>
        </p:spPr>
        <p:txBody>
          <a:bodyPr>
            <a:normAutofit/>
          </a:bodyPr>
          <a:lstStyle/>
          <a:p>
            <a:pPr algn="ctr">
              <a:spcBef>
                <a:spcPts val="600"/>
              </a:spcBef>
              <a:spcAft>
                <a:spcPts val="600"/>
              </a:spcAft>
            </a:pPr>
            <a:r>
              <a:rPr lang="en-US" altLang="en-US" sz="4400" b="1" dirty="0">
                <a:latin typeface="+mn-lt"/>
              </a:rPr>
              <a:t>Resident &amp; Fellow Section</a:t>
            </a:r>
            <a:br>
              <a:rPr lang="en-US" altLang="en-US" sz="4400" b="1" dirty="0">
                <a:latin typeface="+mn-lt"/>
              </a:rPr>
            </a:br>
            <a:r>
              <a:rPr lang="en-US" altLang="en-US" sz="4400" b="1" dirty="0">
                <a:latin typeface="+mn-lt"/>
              </a:rPr>
              <a:t>Teaching </a:t>
            </a:r>
            <a:r>
              <a:rPr lang="en-US" altLang="en-US" sz="4400" b="1" dirty="0" err="1">
                <a:latin typeface="+mn-lt"/>
              </a:rPr>
              <a:t>NeuroImage</a:t>
            </a:r>
            <a:br>
              <a:rPr lang="en-US" altLang="en-US" sz="3200" b="1" dirty="0">
                <a:latin typeface="Calibri" pitchFamily="34" charset="0"/>
              </a:rPr>
            </a:br>
            <a:br>
              <a:rPr lang="en-US" altLang="en-US" sz="3200" b="1" dirty="0">
                <a:latin typeface="Calibri" pitchFamily="34" charset="0"/>
              </a:rPr>
            </a:br>
            <a:r>
              <a:rPr lang="en-US" altLang="en-US" sz="3200" b="1" dirty="0">
                <a:latin typeface="Calibri" pitchFamily="34" charset="0"/>
              </a:rPr>
              <a:t>66 year-old woman with headache and dizziness</a:t>
            </a:r>
            <a:br>
              <a:rPr lang="en-US" altLang="en-US" sz="3600" b="0" dirty="0">
                <a:latin typeface="+mn-lt"/>
              </a:rPr>
            </a:br>
            <a:endParaRPr lang="en-US" sz="3600" b="0" spc="-100" dirty="0">
              <a:solidFill>
                <a:schemeClr val="tx1">
                  <a:lumMod val="95000"/>
                  <a:lumOff val="5000"/>
                </a:schemeClr>
              </a:solidFill>
              <a:latin typeface="+mn-lt"/>
            </a:endParaRPr>
          </a:p>
        </p:txBody>
      </p:sp>
      <p:pic>
        <p:nvPicPr>
          <p:cNvPr id="8" name="Picture 7">
            <a:extLst>
              <a:ext uri="{FF2B5EF4-FFF2-40B4-BE49-F238E27FC236}">
                <a16:creationId xmlns:a16="http://schemas.microsoft.com/office/drawing/2014/main" id="{AD2FCF76-B8EF-1A4F-ACCB-04B72065A83D}"/>
              </a:ext>
            </a:extLst>
          </p:cNvPr>
          <p:cNvPicPr>
            <a:picLocks noChangeAspect="1"/>
          </p:cNvPicPr>
          <p:nvPr/>
        </p:nvPicPr>
        <p:blipFill>
          <a:blip r:embed="rId2"/>
          <a:stretch>
            <a:fillRect/>
          </a:stretch>
        </p:blipFill>
        <p:spPr>
          <a:xfrm>
            <a:off x="5370915" y="6121100"/>
            <a:ext cx="1511814" cy="643085"/>
          </a:xfrm>
          <a:prstGeom prst="rect">
            <a:avLst/>
          </a:prstGeom>
        </p:spPr>
      </p:pic>
      <p:pic>
        <p:nvPicPr>
          <p:cNvPr id="10" name="Picture 9" descr="Text&#10;&#10;Description automatically generated">
            <a:extLst>
              <a:ext uri="{FF2B5EF4-FFF2-40B4-BE49-F238E27FC236}">
                <a16:creationId xmlns:a16="http://schemas.microsoft.com/office/drawing/2014/main" id="{ABEA4AC9-172E-B04F-AD22-D2A5D405C514}"/>
              </a:ext>
            </a:extLst>
          </p:cNvPr>
          <p:cNvPicPr>
            <a:picLocks noChangeAspect="1"/>
          </p:cNvPicPr>
          <p:nvPr/>
        </p:nvPicPr>
        <p:blipFill>
          <a:blip r:embed="rId3"/>
          <a:stretch>
            <a:fillRect/>
          </a:stretch>
        </p:blipFill>
        <p:spPr>
          <a:xfrm>
            <a:off x="319168" y="0"/>
            <a:ext cx="11879147" cy="2185261"/>
          </a:xfrm>
          <a:prstGeom prst="rect">
            <a:avLst/>
          </a:prstGeom>
        </p:spPr>
      </p:pic>
      <p:sp>
        <p:nvSpPr>
          <p:cNvPr id="3" name="TextBox 2">
            <a:extLst>
              <a:ext uri="{FF2B5EF4-FFF2-40B4-BE49-F238E27FC236}">
                <a16:creationId xmlns:a16="http://schemas.microsoft.com/office/drawing/2014/main" id="{4AA473F1-DB7A-4D0C-9E97-EBA5B765D302}"/>
              </a:ext>
            </a:extLst>
          </p:cNvPr>
          <p:cNvSpPr txBox="1"/>
          <p:nvPr/>
        </p:nvSpPr>
        <p:spPr>
          <a:xfrm>
            <a:off x="8633705" y="6257976"/>
            <a:ext cx="3564610" cy="461665"/>
          </a:xfrm>
          <a:prstGeom prst="rect">
            <a:avLst/>
          </a:prstGeom>
          <a:noFill/>
        </p:spPr>
        <p:txBody>
          <a:bodyPr wrap="square" rtlCol="0">
            <a:spAutoFit/>
          </a:bodyPr>
          <a:lstStyle/>
          <a:p>
            <a:r>
              <a:rPr lang="en-US" sz="2400" dirty="0"/>
              <a:t>K. Trinh et al.</a:t>
            </a:r>
          </a:p>
        </p:txBody>
      </p:sp>
      <p:sp>
        <p:nvSpPr>
          <p:cNvPr id="4" name="Rectangle 3">
            <a:extLst>
              <a:ext uri="{FF2B5EF4-FFF2-40B4-BE49-F238E27FC236}">
                <a16:creationId xmlns:a16="http://schemas.microsoft.com/office/drawing/2014/main" id="{860850C8-3FE1-47B0-B5A1-6DB4201793A7}"/>
              </a:ext>
            </a:extLst>
          </p:cNvPr>
          <p:cNvSpPr/>
          <p:nvPr/>
        </p:nvSpPr>
        <p:spPr>
          <a:xfrm>
            <a:off x="790414" y="6442642"/>
            <a:ext cx="733586" cy="215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3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B86C-0046-0847-AA19-7DC5660F0759}"/>
              </a:ext>
            </a:extLst>
          </p:cNvPr>
          <p:cNvSpPr>
            <a:spLocks noGrp="1"/>
          </p:cNvSpPr>
          <p:nvPr>
            <p:ph type="title"/>
          </p:nvPr>
        </p:nvSpPr>
        <p:spPr/>
        <p:txBody>
          <a:bodyPr>
            <a:normAutofit/>
          </a:bodyPr>
          <a:lstStyle/>
          <a:p>
            <a:r>
              <a:rPr lang="en-US" sz="4000" dirty="0"/>
              <a:t>Vignette</a:t>
            </a:r>
          </a:p>
        </p:txBody>
      </p:sp>
      <p:sp>
        <p:nvSpPr>
          <p:cNvPr id="3" name="Content Placeholder 2">
            <a:extLst>
              <a:ext uri="{FF2B5EF4-FFF2-40B4-BE49-F238E27FC236}">
                <a16:creationId xmlns:a16="http://schemas.microsoft.com/office/drawing/2014/main" id="{0E59BC63-83B2-2143-8468-F09F016CE2D4}"/>
              </a:ext>
            </a:extLst>
          </p:cNvPr>
          <p:cNvSpPr>
            <a:spLocks noGrp="1"/>
          </p:cNvSpPr>
          <p:nvPr>
            <p:ph idx="1"/>
          </p:nvPr>
        </p:nvSpPr>
        <p:spPr/>
        <p:txBody>
          <a:bodyPr>
            <a:normAutofit/>
          </a:bodyPr>
          <a:lstStyle/>
          <a:p>
            <a:r>
              <a:rPr lang="en-US" sz="3500" dirty="0">
                <a:latin typeface="Calibri" panose="020F0502020204030204" pitchFamily="34" charset="0"/>
                <a:cs typeface="Calibri" panose="020F0502020204030204" pitchFamily="34" charset="0"/>
              </a:rPr>
              <a:t>66 F from Venezuela</a:t>
            </a:r>
          </a:p>
          <a:p>
            <a:r>
              <a:rPr lang="en-US" sz="3500" dirty="0">
                <a:latin typeface="Calibri" panose="020F0502020204030204" pitchFamily="34" charset="0"/>
                <a:cs typeface="Calibri" panose="020F0502020204030204" pitchFamily="34" charset="0"/>
              </a:rPr>
              <a:t>CC: headache, dizziness, and bilateral lower extremity weakness</a:t>
            </a:r>
          </a:p>
          <a:p>
            <a:r>
              <a:rPr lang="en-US" sz="3500" dirty="0">
                <a:latin typeface="Calibri" panose="020F0502020204030204" pitchFamily="34" charset="0"/>
                <a:cs typeface="Calibri" panose="020F0502020204030204" pitchFamily="34" charset="0"/>
              </a:rPr>
              <a:t>PMH: diabetes, otherwise negative</a:t>
            </a:r>
            <a:endParaRPr lang="en-US" sz="3500" dirty="0"/>
          </a:p>
          <a:p>
            <a:r>
              <a:rPr lang="en-US" sz="3500" dirty="0">
                <a:latin typeface="Calibri" panose="020F0502020204030204" pitchFamily="34" charset="0"/>
                <a:cs typeface="Calibri" panose="020F0502020204030204" pitchFamily="34" charset="0"/>
              </a:rPr>
              <a:t>Abnormal CT and MRI of the head</a:t>
            </a:r>
          </a:p>
          <a:p>
            <a:r>
              <a:rPr lang="en-US" sz="3500" dirty="0">
                <a:latin typeface="Calibri" panose="020F0502020204030204" pitchFamily="34" charset="0"/>
                <a:cs typeface="Calibri" panose="020F0502020204030204" pitchFamily="34" charset="0"/>
              </a:rPr>
              <a:t>Subsequent CT of the chest, abdomen, and pelvis negative.</a:t>
            </a:r>
          </a:p>
        </p:txBody>
      </p:sp>
      <p:sp>
        <p:nvSpPr>
          <p:cNvPr id="4" name="Rectangle 3">
            <a:extLst>
              <a:ext uri="{FF2B5EF4-FFF2-40B4-BE49-F238E27FC236}">
                <a16:creationId xmlns:a16="http://schemas.microsoft.com/office/drawing/2014/main" id="{5012CDD2-989F-4243-8138-47F2482BB5B1}"/>
              </a:ext>
            </a:extLst>
          </p:cNvPr>
          <p:cNvSpPr/>
          <p:nvPr/>
        </p:nvSpPr>
        <p:spPr>
          <a:xfrm>
            <a:off x="838200" y="6462793"/>
            <a:ext cx="665136" cy="16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53447A-B45E-40C8-A413-F1E5F4038891}"/>
              </a:ext>
            </a:extLst>
          </p:cNvPr>
          <p:cNvSpPr txBox="1"/>
          <p:nvPr/>
        </p:nvSpPr>
        <p:spPr>
          <a:xfrm>
            <a:off x="8679051" y="6293838"/>
            <a:ext cx="2433234" cy="461665"/>
          </a:xfrm>
          <a:prstGeom prst="rect">
            <a:avLst/>
          </a:prstGeom>
          <a:noFill/>
        </p:spPr>
        <p:txBody>
          <a:bodyPr wrap="square" rtlCol="0">
            <a:spAutoFit/>
          </a:bodyPr>
          <a:lstStyle/>
          <a:p>
            <a:r>
              <a:rPr lang="en-US" sz="2400" dirty="0"/>
              <a:t>K. Trinh et al</a:t>
            </a:r>
            <a:r>
              <a:rPr lang="en-US" dirty="0"/>
              <a:t>.</a:t>
            </a:r>
          </a:p>
        </p:txBody>
      </p:sp>
    </p:spTree>
    <p:extLst>
      <p:ext uri="{BB962C8B-B14F-4D97-AF65-F5344CB8AC3E}">
        <p14:creationId xmlns:p14="http://schemas.microsoft.com/office/powerpoint/2010/main" val="38893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E9FAE5-417D-8949-8720-0B69E8A38F50}"/>
              </a:ext>
            </a:extLst>
          </p:cNvPr>
          <p:cNvSpPr>
            <a:spLocks noGrp="1"/>
          </p:cNvSpPr>
          <p:nvPr>
            <p:ph type="title"/>
          </p:nvPr>
        </p:nvSpPr>
        <p:spPr/>
        <p:txBody>
          <a:bodyPr>
            <a:normAutofit/>
          </a:bodyPr>
          <a:lstStyle/>
          <a:p>
            <a:r>
              <a:rPr lang="en-US" sz="4000" dirty="0"/>
              <a:t>Imaging</a:t>
            </a:r>
          </a:p>
        </p:txBody>
      </p:sp>
      <p:sp>
        <p:nvSpPr>
          <p:cNvPr id="2" name="Rectangle 1">
            <a:extLst>
              <a:ext uri="{FF2B5EF4-FFF2-40B4-BE49-F238E27FC236}">
                <a16:creationId xmlns:a16="http://schemas.microsoft.com/office/drawing/2014/main" id="{08A361BC-EEC4-4F82-B9E4-5090FFFECA26}"/>
              </a:ext>
            </a:extLst>
          </p:cNvPr>
          <p:cNvSpPr/>
          <p:nvPr/>
        </p:nvSpPr>
        <p:spPr>
          <a:xfrm>
            <a:off x="838200" y="6447295"/>
            <a:ext cx="680634" cy="18542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29ED3D-902F-4280-9072-9D2ACF6D914B}"/>
              </a:ext>
            </a:extLst>
          </p:cNvPr>
          <p:cNvSpPr txBox="1"/>
          <p:nvPr/>
        </p:nvSpPr>
        <p:spPr>
          <a:xfrm>
            <a:off x="8415580" y="6329906"/>
            <a:ext cx="2727701" cy="461665"/>
          </a:xfrm>
          <a:prstGeom prst="rect">
            <a:avLst/>
          </a:prstGeom>
          <a:noFill/>
        </p:spPr>
        <p:txBody>
          <a:bodyPr wrap="square" rtlCol="0">
            <a:spAutoFit/>
          </a:bodyPr>
          <a:lstStyle/>
          <a:p>
            <a:r>
              <a:rPr lang="en-US" sz="2400" dirty="0"/>
              <a:t>K. Trinh et al.</a:t>
            </a:r>
          </a:p>
        </p:txBody>
      </p:sp>
      <p:pic>
        <p:nvPicPr>
          <p:cNvPr id="18" name="Picture 17">
            <a:extLst>
              <a:ext uri="{FF2B5EF4-FFF2-40B4-BE49-F238E27FC236}">
                <a16:creationId xmlns:a16="http://schemas.microsoft.com/office/drawing/2014/main" id="{F412A26C-DCC2-D1A5-B18B-F22879A309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1345043"/>
            <a:ext cx="2057400" cy="2286000"/>
          </a:xfrm>
          <a:prstGeom prst="rect">
            <a:avLst/>
          </a:prstGeom>
        </p:spPr>
      </p:pic>
      <p:pic>
        <p:nvPicPr>
          <p:cNvPr id="20" name="Picture 19">
            <a:extLst>
              <a:ext uri="{FF2B5EF4-FFF2-40B4-BE49-F238E27FC236}">
                <a16:creationId xmlns:a16="http://schemas.microsoft.com/office/drawing/2014/main" id="{A9B84743-1344-38C5-4D3D-B591DE61AD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95600" y="1345043"/>
            <a:ext cx="2057400" cy="2286000"/>
          </a:xfrm>
          <a:prstGeom prst="rect">
            <a:avLst/>
          </a:prstGeom>
        </p:spPr>
      </p:pic>
      <p:pic>
        <p:nvPicPr>
          <p:cNvPr id="22" name="Picture 21">
            <a:extLst>
              <a:ext uri="{FF2B5EF4-FFF2-40B4-BE49-F238E27FC236}">
                <a16:creationId xmlns:a16="http://schemas.microsoft.com/office/drawing/2014/main" id="{CCD2D15E-42B3-EED0-C190-788F9BB1A1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53000" y="1353600"/>
            <a:ext cx="2057400" cy="2286000"/>
          </a:xfrm>
          <a:prstGeom prst="rect">
            <a:avLst/>
          </a:prstGeom>
        </p:spPr>
      </p:pic>
      <p:pic>
        <p:nvPicPr>
          <p:cNvPr id="24" name="Picture 23">
            <a:extLst>
              <a:ext uri="{FF2B5EF4-FFF2-40B4-BE49-F238E27FC236}">
                <a16:creationId xmlns:a16="http://schemas.microsoft.com/office/drawing/2014/main" id="{12BD5FE7-88A7-139E-DB23-CAD8AEE447B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10400" y="1353600"/>
            <a:ext cx="2057400" cy="2286000"/>
          </a:xfrm>
          <a:prstGeom prst="rect">
            <a:avLst/>
          </a:prstGeom>
        </p:spPr>
      </p:pic>
      <p:pic>
        <p:nvPicPr>
          <p:cNvPr id="26" name="Picture 25">
            <a:extLst>
              <a:ext uri="{FF2B5EF4-FFF2-40B4-BE49-F238E27FC236}">
                <a16:creationId xmlns:a16="http://schemas.microsoft.com/office/drawing/2014/main" id="{45D31F72-6D53-C493-B4BD-3D86996231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8200" y="3631043"/>
            <a:ext cx="2057400" cy="2286000"/>
          </a:xfrm>
          <a:prstGeom prst="rect">
            <a:avLst/>
          </a:prstGeom>
        </p:spPr>
      </p:pic>
      <p:pic>
        <p:nvPicPr>
          <p:cNvPr id="28" name="Picture 27">
            <a:extLst>
              <a:ext uri="{FF2B5EF4-FFF2-40B4-BE49-F238E27FC236}">
                <a16:creationId xmlns:a16="http://schemas.microsoft.com/office/drawing/2014/main" id="{6EA9EB20-9663-B62A-0E22-3F5BE53C67B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95600" y="3631043"/>
            <a:ext cx="2057400" cy="2286000"/>
          </a:xfrm>
          <a:prstGeom prst="rect">
            <a:avLst/>
          </a:prstGeom>
        </p:spPr>
      </p:pic>
      <p:pic>
        <p:nvPicPr>
          <p:cNvPr id="30" name="Picture 29">
            <a:extLst>
              <a:ext uri="{FF2B5EF4-FFF2-40B4-BE49-F238E27FC236}">
                <a16:creationId xmlns:a16="http://schemas.microsoft.com/office/drawing/2014/main" id="{498E8E92-52C9-BFAE-4378-2C2940B037A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53000" y="3623705"/>
            <a:ext cx="2057400" cy="2286000"/>
          </a:xfrm>
          <a:prstGeom prst="rect">
            <a:avLst/>
          </a:prstGeom>
        </p:spPr>
      </p:pic>
      <p:pic>
        <p:nvPicPr>
          <p:cNvPr id="32" name="Picture 31">
            <a:extLst>
              <a:ext uri="{FF2B5EF4-FFF2-40B4-BE49-F238E27FC236}">
                <a16:creationId xmlns:a16="http://schemas.microsoft.com/office/drawing/2014/main" id="{A9CFF1F7-7F53-ED3D-2BFA-C121A398513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010400" y="3624924"/>
            <a:ext cx="2057400" cy="2286000"/>
          </a:xfrm>
          <a:prstGeom prst="rect">
            <a:avLst/>
          </a:prstGeom>
        </p:spPr>
      </p:pic>
      <p:pic>
        <p:nvPicPr>
          <p:cNvPr id="34" name="Picture 33">
            <a:extLst>
              <a:ext uri="{FF2B5EF4-FFF2-40B4-BE49-F238E27FC236}">
                <a16:creationId xmlns:a16="http://schemas.microsoft.com/office/drawing/2014/main" id="{C580ECA2-AE08-F1D3-028A-D1BEE172961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277350" y="1353600"/>
            <a:ext cx="2727700" cy="3030778"/>
          </a:xfrm>
          <a:prstGeom prst="rect">
            <a:avLst/>
          </a:prstGeom>
        </p:spPr>
      </p:pic>
    </p:spTree>
    <p:extLst>
      <p:ext uri="{BB962C8B-B14F-4D97-AF65-F5344CB8AC3E}">
        <p14:creationId xmlns:p14="http://schemas.microsoft.com/office/powerpoint/2010/main" val="309251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4306-E65F-9048-B432-E75DAC82A074}"/>
              </a:ext>
            </a:extLst>
          </p:cNvPr>
          <p:cNvSpPr>
            <a:spLocks noGrp="1"/>
          </p:cNvSpPr>
          <p:nvPr>
            <p:ph type="title"/>
          </p:nvPr>
        </p:nvSpPr>
        <p:spPr/>
        <p:txBody>
          <a:bodyPr>
            <a:normAutofit/>
          </a:bodyPr>
          <a:lstStyle/>
          <a:p>
            <a:r>
              <a:rPr lang="en-US" sz="4000" dirty="0">
                <a:latin typeface="Calibri" panose="020F0502020204030204" pitchFamily="34" charset="0"/>
              </a:rPr>
              <a:t>Cryptococcal Meningoencephalitis with </a:t>
            </a:r>
            <a:r>
              <a:rPr lang="en-US" sz="4000" dirty="0" err="1">
                <a:latin typeface="Calibri" panose="020F0502020204030204" pitchFamily="34" charset="0"/>
              </a:rPr>
              <a:t>Cryptococcoma</a:t>
            </a:r>
            <a:r>
              <a:rPr lang="en-US" sz="4000" dirty="0">
                <a:latin typeface="Calibri" panose="020F0502020204030204" pitchFamily="34" charset="0"/>
              </a:rPr>
              <a:t> and Gelatinous Pseudocysts</a:t>
            </a:r>
          </a:p>
        </p:txBody>
      </p:sp>
      <p:sp>
        <p:nvSpPr>
          <p:cNvPr id="3" name="Content Placeholder 2">
            <a:extLst>
              <a:ext uri="{FF2B5EF4-FFF2-40B4-BE49-F238E27FC236}">
                <a16:creationId xmlns:a16="http://schemas.microsoft.com/office/drawing/2014/main" id="{CE98AF31-E92F-0949-8F6C-7787EEDEC9F4}"/>
              </a:ext>
            </a:extLst>
          </p:cNvPr>
          <p:cNvSpPr>
            <a:spLocks noGrp="1"/>
          </p:cNvSpPr>
          <p:nvPr>
            <p:ph idx="1"/>
          </p:nvPr>
        </p:nvSpPr>
        <p:spPr>
          <a:xfrm>
            <a:off x="838200" y="1751308"/>
            <a:ext cx="10706100" cy="4578598"/>
          </a:xfrm>
        </p:spPr>
        <p:txBody>
          <a:bodyPr>
            <a:normAutofit/>
          </a:bodyPr>
          <a:lstStyle/>
          <a:p>
            <a:r>
              <a:rPr lang="en-US" sz="3200" dirty="0">
                <a:latin typeface="Calibri" panose="020F0502020204030204" pitchFamily="34" charset="0"/>
                <a:cs typeface="Calibri" panose="020F0502020204030204" pitchFamily="34" charset="0"/>
              </a:rPr>
              <a:t>CNS </a:t>
            </a:r>
            <a:r>
              <a:rPr lang="en-US" sz="3200" dirty="0" err="1">
                <a:latin typeface="Calibri" panose="020F0502020204030204" pitchFamily="34" charset="0"/>
                <a:cs typeface="Calibri" panose="020F0502020204030204" pitchFamily="34" charset="0"/>
              </a:rPr>
              <a:t>cryptococcosus</a:t>
            </a:r>
            <a:r>
              <a:rPr lang="en-US" sz="3200" dirty="0">
                <a:latin typeface="Calibri" panose="020F0502020204030204" pitchFamily="34" charset="0"/>
                <a:cs typeface="Calibri" panose="020F0502020204030204" pitchFamily="34" charset="0"/>
              </a:rPr>
              <a:t>, confirmed by CSF antigen testing</a:t>
            </a:r>
          </a:p>
          <a:p>
            <a:r>
              <a:rPr lang="en-US" sz="3200" dirty="0">
                <a:latin typeface="Calibri" panose="020F0502020204030204" pitchFamily="34" charset="0"/>
                <a:cs typeface="Calibri" panose="020F0502020204030204" pitchFamily="34" charset="0"/>
              </a:rPr>
              <a:t>Can present as variable combination of 3 manifestations</a:t>
            </a:r>
          </a:p>
          <a:p>
            <a:pPr lvl="1"/>
            <a:r>
              <a:rPr lang="en-US" sz="2800" dirty="0">
                <a:latin typeface="Calibri" panose="020F0502020204030204" pitchFamily="34" charset="0"/>
                <a:cs typeface="Calibri" panose="020F0502020204030204" pitchFamily="34" charset="0"/>
              </a:rPr>
              <a:t>Meningeal disease- </a:t>
            </a:r>
            <a:r>
              <a:rPr lang="en-US" sz="2800" b="1" dirty="0">
                <a:latin typeface="Calibri" panose="020F0502020204030204" pitchFamily="34" charset="0"/>
                <a:cs typeface="Calibri" panose="020F0502020204030204" pitchFamily="34" charset="0"/>
              </a:rPr>
              <a:t>meningeal enhancement </a:t>
            </a:r>
            <a:r>
              <a:rPr lang="en-US" sz="2800" dirty="0">
                <a:latin typeface="Calibri" panose="020F0502020204030204" pitchFamily="34" charset="0"/>
                <a:cs typeface="Calibri" panose="020F0502020204030204" pitchFamily="34" charset="0"/>
              </a:rPr>
              <a:t>due to inflammation</a:t>
            </a:r>
          </a:p>
          <a:p>
            <a:pPr lvl="1"/>
            <a:r>
              <a:rPr lang="en-US" sz="2800" dirty="0">
                <a:latin typeface="Calibri" panose="020F0502020204030204" pitchFamily="34" charset="0"/>
                <a:cs typeface="Calibri" panose="020F0502020204030204" pitchFamily="34" charset="0"/>
              </a:rPr>
              <a:t>Pseudocysts- </a:t>
            </a:r>
            <a:r>
              <a:rPr lang="en-US" sz="2800" b="1" dirty="0">
                <a:latin typeface="Calibri" panose="020F0502020204030204" pitchFamily="34" charset="0"/>
                <a:cs typeface="Calibri" panose="020F0502020204030204" pitchFamily="34" charset="0"/>
              </a:rPr>
              <a:t>cluster of small cysts </a:t>
            </a:r>
            <a:r>
              <a:rPr lang="en-US" sz="2800" dirty="0">
                <a:latin typeface="Calibri" panose="020F0502020204030204" pitchFamily="34" charset="0"/>
                <a:cs typeface="Calibri" panose="020F0502020204030204" pitchFamily="34" charset="0"/>
              </a:rPr>
              <a:t>(enlarged perivascular spaces) from infiltration of disease into the perivascular spaces</a:t>
            </a:r>
          </a:p>
          <a:p>
            <a:pPr lvl="1"/>
            <a:r>
              <a:rPr lang="en-US" sz="2800" dirty="0" err="1">
                <a:latin typeface="Calibri" panose="020F0502020204030204" pitchFamily="34" charset="0"/>
                <a:cs typeface="Calibri" panose="020F0502020204030204" pitchFamily="34" charset="0"/>
              </a:rPr>
              <a:t>Cryptococcomas</a:t>
            </a:r>
            <a:r>
              <a:rPr lang="en-US" sz="2800" dirty="0">
                <a:latin typeface="Calibri" panose="020F0502020204030204" pitchFamily="34" charset="0"/>
                <a:cs typeface="Calibri" panose="020F0502020204030204" pitchFamily="34" charset="0"/>
              </a:rPr>
              <a:t>- large lobulated dirty appearing </a:t>
            </a:r>
            <a:r>
              <a:rPr lang="en-US" sz="2800" b="1" dirty="0">
                <a:latin typeface="Calibri" panose="020F0502020204030204" pitchFamily="34" charset="0"/>
                <a:cs typeface="Calibri" panose="020F0502020204030204" pitchFamily="34" charset="0"/>
              </a:rPr>
              <a:t>cyst like masses </a:t>
            </a:r>
            <a:r>
              <a:rPr lang="en-US" sz="2800" dirty="0">
                <a:latin typeface="Calibri" panose="020F0502020204030204" pitchFamily="34" charset="0"/>
                <a:cs typeface="Calibri" panose="020F0502020204030204" pitchFamily="34" charset="0"/>
              </a:rPr>
              <a:t>from coalescence of the infectious material</a:t>
            </a:r>
          </a:p>
          <a:p>
            <a:r>
              <a:rPr lang="en-US" sz="3200" dirty="0">
                <a:latin typeface="Calibri" panose="020F0502020204030204" pitchFamily="34" charset="0"/>
                <a:cs typeface="Calibri" panose="020F0502020204030204" pitchFamily="34" charset="0"/>
              </a:rPr>
              <a:t>Can affect immunocompetent individuals (especially </a:t>
            </a:r>
            <a:r>
              <a:rPr lang="en-US" sz="3200" i="1" dirty="0">
                <a:latin typeface="Calibri" panose="020F0502020204030204" pitchFamily="34" charset="0"/>
                <a:cs typeface="Calibri" panose="020F0502020204030204" pitchFamily="34" charset="0"/>
              </a:rPr>
              <a:t>C. </a:t>
            </a:r>
            <a:r>
              <a:rPr lang="en-US" sz="3200" i="1" dirty="0" err="1">
                <a:latin typeface="Calibri" panose="020F0502020204030204" pitchFamily="34" charset="0"/>
                <a:cs typeface="Calibri" panose="020F0502020204030204" pitchFamily="34" charset="0"/>
              </a:rPr>
              <a:t>gattii</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58DD2FF7-59A6-401A-A7E3-5CBE0D1FDF86}"/>
              </a:ext>
            </a:extLst>
          </p:cNvPr>
          <p:cNvSpPr/>
          <p:nvPr/>
        </p:nvSpPr>
        <p:spPr>
          <a:xfrm>
            <a:off x="728420" y="6493790"/>
            <a:ext cx="790414" cy="13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68F387-81D2-4879-B7D5-5E6B62E0E0AC}"/>
              </a:ext>
            </a:extLst>
          </p:cNvPr>
          <p:cNvSpPr txBox="1"/>
          <p:nvPr/>
        </p:nvSpPr>
        <p:spPr>
          <a:xfrm>
            <a:off x="8375542" y="6329906"/>
            <a:ext cx="2759183" cy="461665"/>
          </a:xfrm>
          <a:prstGeom prst="rect">
            <a:avLst/>
          </a:prstGeom>
          <a:noFill/>
        </p:spPr>
        <p:txBody>
          <a:bodyPr wrap="square" rtlCol="0">
            <a:spAutoFit/>
          </a:bodyPr>
          <a:lstStyle/>
          <a:p>
            <a:r>
              <a:rPr lang="en-US" sz="2400" dirty="0"/>
              <a:t>K. Trinh et al.</a:t>
            </a:r>
          </a:p>
        </p:txBody>
      </p:sp>
    </p:spTree>
    <p:extLst>
      <p:ext uri="{BB962C8B-B14F-4D97-AF65-F5344CB8AC3E}">
        <p14:creationId xmlns:p14="http://schemas.microsoft.com/office/powerpoint/2010/main" val="393603932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330</Words>
  <Application>Microsoft Office PowerPoint</Application>
  <PresentationFormat>Widescreen</PresentationFormat>
  <Paragraphs>23</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System Font Regular</vt:lpstr>
      <vt:lpstr>Wingdings</vt:lpstr>
      <vt:lpstr>Office Theme</vt:lpstr>
      <vt:lpstr>Resident &amp; Fellow Section Teaching NeuroImage  66 year-old woman with headache and dizziness </vt:lpstr>
      <vt:lpstr>Vignette</vt:lpstr>
      <vt:lpstr>Imaging</vt:lpstr>
      <vt:lpstr>Cryptococcal Meningoencephalitis with Cryptococcoma and Gelatinous Pseudocysts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Hopwood</dc:creator>
  <cp:lastModifiedBy>Anderson Kuo</cp:lastModifiedBy>
  <cp:revision>49</cp:revision>
  <dcterms:created xsi:type="dcterms:W3CDTF">2021-03-03T19:05:39Z</dcterms:created>
  <dcterms:modified xsi:type="dcterms:W3CDTF">2023-02-26T20:19:24Z</dcterms:modified>
</cp:coreProperties>
</file>