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56" r:id="rId5"/>
    <p:sldId id="262" r:id="rId6"/>
    <p:sldId id="257" r:id="rId7"/>
    <p:sldId id="263"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83479" autoAdjust="0"/>
  </p:normalViewPr>
  <p:slideViewPr>
    <p:cSldViewPr snapToGrid="0" snapToObjects="1" showGuides="1">
      <p:cViewPr varScale="1">
        <p:scale>
          <a:sx n="82" d="100"/>
          <a:sy n="82" d="100"/>
        </p:scale>
        <p:origin x="691" y="72"/>
      </p:cViewPr>
      <p:guideLst>
        <p:guide orient="horz" pos="2160"/>
        <p:guide pos="3912"/>
      </p:guideLst>
    </p:cSldViewPr>
  </p:slideViewPr>
  <p:outlineViewPr>
    <p:cViewPr>
      <p:scale>
        <a:sx n="33" d="100"/>
        <a:sy n="33" d="100"/>
      </p:scale>
      <p:origin x="0" y="-356"/>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C5CF09-37D6-4680-AF13-891938B3D27B}"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02FC5-D8ED-432A-B5FA-A6526FF90EC2}" type="slidenum">
              <a:rPr lang="en-US" smtClean="0"/>
              <a:t>‹#›</a:t>
            </a:fld>
            <a:endParaRPr lang="en-US"/>
          </a:p>
        </p:txBody>
      </p:sp>
    </p:spTree>
    <p:extLst>
      <p:ext uri="{BB962C8B-B14F-4D97-AF65-F5344CB8AC3E}">
        <p14:creationId xmlns:p14="http://schemas.microsoft.com/office/powerpoint/2010/main" val="2675016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eaLnBrk="1" hangingPunct="1">
              <a:lnSpc>
                <a:spcPct val="115000"/>
              </a:lnSpc>
              <a:buFont typeface="Symbol" pitchFamily="2" charset="2"/>
              <a:buNone/>
            </a:pPr>
            <a:r>
              <a:rPr lang="en-US" altLang="es-CL" sz="1200" b="1" dirty="0">
                <a:latin typeface="Arial" panose="020B0604020202020204" pitchFamily="34" charset="0"/>
                <a:cs typeface="Times New Roman" panose="02020603050405020304" pitchFamily="18" charset="0"/>
              </a:rPr>
              <a:t>Figure 1</a:t>
            </a:r>
            <a:r>
              <a:rPr lang="en-US" altLang="es-CL" sz="1200" dirty="0">
                <a:latin typeface="Arial" panose="020B0604020202020204" pitchFamily="34" charset="0"/>
                <a:cs typeface="Times New Roman" panose="02020603050405020304" pitchFamily="18" charset="0"/>
              </a:rPr>
              <a:t>: Left arm MRI without contrast: sagittal STIR (</a:t>
            </a:r>
            <a:r>
              <a:rPr lang="en-US" altLang="es-CL" sz="1200" b="1" dirty="0">
                <a:latin typeface="Arial" panose="020B0604020202020204" pitchFamily="34" charset="0"/>
                <a:cs typeface="Times New Roman" panose="02020603050405020304" pitchFamily="18" charset="0"/>
              </a:rPr>
              <a:t>a</a:t>
            </a:r>
            <a:r>
              <a:rPr lang="en-US" altLang="es-CL" sz="1200" dirty="0">
                <a:latin typeface="Arial" panose="020B0604020202020204" pitchFamily="34" charset="0"/>
                <a:cs typeface="Times New Roman" panose="02020603050405020304" pitchFamily="18" charset="0"/>
              </a:rPr>
              <a:t>), axial STIR </a:t>
            </a:r>
            <a:r>
              <a:rPr lang="en-US" altLang="es-CL" sz="1200" b="1" dirty="0">
                <a:latin typeface="Arial" panose="020B0604020202020204" pitchFamily="34" charset="0"/>
                <a:cs typeface="Times New Roman" panose="02020603050405020304" pitchFamily="18" charset="0"/>
              </a:rPr>
              <a:t>(b</a:t>
            </a:r>
            <a:r>
              <a:rPr lang="en-US" altLang="es-CL" sz="1200" dirty="0">
                <a:latin typeface="Arial" panose="020B0604020202020204" pitchFamily="34" charset="0"/>
                <a:cs typeface="Times New Roman" panose="02020603050405020304" pitchFamily="18" charset="0"/>
              </a:rPr>
              <a:t>), and axial T2 </a:t>
            </a:r>
            <a:r>
              <a:rPr lang="en-US" altLang="es-CL" sz="1200" b="1" dirty="0">
                <a:latin typeface="Arial" panose="020B0604020202020204" pitchFamily="34" charset="0"/>
                <a:cs typeface="Times New Roman" panose="02020603050405020304" pitchFamily="18" charset="0"/>
              </a:rPr>
              <a:t>(c) </a:t>
            </a:r>
            <a:r>
              <a:rPr lang="en-US" altLang="es-CL" sz="1200" dirty="0">
                <a:latin typeface="Arial" panose="020B0604020202020204" pitchFamily="34" charset="0"/>
                <a:cs typeface="Times New Roman" panose="02020603050405020304" pitchFamily="18" charset="0"/>
              </a:rPr>
              <a:t>images. The radial nerve (white arrows) has focal thickening and increased signal at the level of the middle third of the humerus. An accessory muscle belly of the triceps (red lines; </a:t>
            </a:r>
            <a:r>
              <a:rPr lang="en-US" altLang="es-CL" sz="1200" b="1" dirty="0" err="1">
                <a:latin typeface="Arial" panose="020B0604020202020204" pitchFamily="34" charset="0"/>
                <a:cs typeface="Times New Roman" panose="02020603050405020304" pitchFamily="18" charset="0"/>
              </a:rPr>
              <a:t>b,c</a:t>
            </a:r>
            <a:r>
              <a:rPr lang="en-US" altLang="es-CL" sz="1200" dirty="0">
                <a:latin typeface="Arial" panose="020B0604020202020204" pitchFamily="34" charset="0"/>
                <a:cs typeface="Times New Roman" panose="02020603050405020304" pitchFamily="18" charset="0"/>
              </a:rPr>
              <a:t>) is visualized compressing the radial nerve.</a:t>
            </a:r>
            <a:endParaRPr lang="es-CL" altLang="es-CL" sz="1200" dirty="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802FC5-D8ED-432A-B5FA-A6526FF90EC2}" type="slidenum">
              <a:rPr lang="en-US" smtClean="0"/>
              <a:t>3</a:t>
            </a:fld>
            <a:endParaRPr lang="en-US"/>
          </a:p>
        </p:txBody>
      </p:sp>
    </p:spTree>
    <p:extLst>
      <p:ext uri="{BB962C8B-B14F-4D97-AF65-F5344CB8AC3E}">
        <p14:creationId xmlns:p14="http://schemas.microsoft.com/office/powerpoint/2010/main" val="404711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50000"/>
              </a:lnSpc>
              <a:buFont typeface="Symbol" pitchFamily="2" charset="2"/>
              <a:buNone/>
              <a:defRPr/>
            </a:pPr>
            <a:r>
              <a:rPr lang="en-US" b="1" dirty="0">
                <a:latin typeface="Arial" panose="020B0604020202020204" pitchFamily="34" charset="0"/>
                <a:ea typeface="Times New Roman" panose="02020603050405020304" pitchFamily="18" charset="0"/>
                <a:cs typeface="Times New Roman" panose="02020603050405020304" pitchFamily="18" charset="0"/>
              </a:rPr>
              <a:t>Figure 2</a:t>
            </a:r>
            <a:r>
              <a:rPr lang="en-US" dirty="0">
                <a:latin typeface="Arial" panose="020B0604020202020204" pitchFamily="34" charset="0"/>
                <a:ea typeface="Times New Roman" panose="02020603050405020304" pitchFamily="18" charset="0"/>
                <a:cs typeface="Times New Roman" panose="02020603050405020304" pitchFamily="18" charset="0"/>
              </a:rPr>
              <a:t>: Left radial nerve ultrasound(</a:t>
            </a:r>
            <a:r>
              <a:rPr lang="en-US" b="1" dirty="0">
                <a:latin typeface="Arial" panose="020B0604020202020204" pitchFamily="34" charset="0"/>
                <a:ea typeface="Times New Roman" panose="02020603050405020304" pitchFamily="18" charset="0"/>
                <a:cs typeface="Times New Roman" panose="02020603050405020304" pitchFamily="18" charset="0"/>
              </a:rPr>
              <a:t>a</a:t>
            </a:r>
            <a:r>
              <a:rPr lang="en-US" dirty="0">
                <a:latin typeface="Arial" panose="020B0604020202020204" pitchFamily="34" charset="0"/>
                <a:ea typeface="Times New Roman" panose="02020603050405020304" pitchFamily="18" charset="0"/>
                <a:cs typeface="Times New Roman" panose="02020603050405020304" pitchFamily="18" charset="0"/>
              </a:rPr>
              <a:t>). The radial nerve (asterisk) has increased echogenicity and cross-sectional area (CSA) at the middle third of the humerus; the accessory belly of the triceps muscle (A.m.) is shown. Surgical decompression pre-radial nerve release (</a:t>
            </a:r>
            <a:r>
              <a:rPr lang="en-US" b="1" dirty="0">
                <a:latin typeface="Arial" panose="020B0604020202020204" pitchFamily="34" charset="0"/>
                <a:ea typeface="Times New Roman" panose="02020603050405020304" pitchFamily="18" charset="0"/>
                <a:cs typeface="Times New Roman" panose="02020603050405020304" pitchFamily="18" charset="0"/>
              </a:rPr>
              <a:t>b</a:t>
            </a:r>
            <a:r>
              <a:rPr lang="en-US" dirty="0">
                <a:latin typeface="Arial" panose="020B0604020202020204" pitchFamily="34" charset="0"/>
                <a:ea typeface="Times New Roman" panose="02020603050405020304" pitchFamily="18" charset="0"/>
                <a:cs typeface="Times New Roman" panose="02020603050405020304" pitchFamily="18" charset="0"/>
              </a:rPr>
              <a:t>) and post-radial nerve release (</a:t>
            </a:r>
            <a:r>
              <a:rPr lang="en-US" b="1" dirty="0">
                <a:latin typeface="Arial" panose="020B0604020202020204" pitchFamily="34" charset="0"/>
                <a:ea typeface="Times New Roman" panose="02020603050405020304" pitchFamily="18" charset="0"/>
                <a:cs typeface="Times New Roman" panose="02020603050405020304" pitchFamily="18" charset="0"/>
              </a:rPr>
              <a:t>c</a:t>
            </a:r>
            <a:r>
              <a:rPr lang="en-US" dirty="0">
                <a:latin typeface="Arial" panose="020B0604020202020204" pitchFamily="34" charset="0"/>
                <a:ea typeface="Times New Roman" panose="02020603050405020304" pitchFamily="18" charset="0"/>
                <a:cs typeface="Times New Roman" panose="02020603050405020304" pitchFamily="18" charset="0"/>
              </a:rPr>
              <a:t>) confirmed this entrapment etiology. </a:t>
            </a:r>
            <a:r>
              <a:rPr lang="en-US" dirty="0" err="1">
                <a:latin typeface="Arial" panose="020B0604020202020204" pitchFamily="34" charset="0"/>
                <a:ea typeface="Times New Roman" panose="02020603050405020304" pitchFamily="18" charset="0"/>
                <a:cs typeface="Times New Roman" panose="02020603050405020304" pitchFamily="18" charset="0"/>
              </a:rPr>
              <a:t>R.n</a:t>
            </a:r>
            <a:r>
              <a:rPr lang="en-US" dirty="0">
                <a:latin typeface="Arial" panose="020B0604020202020204" pitchFamily="34" charset="0"/>
                <a:ea typeface="Times New Roman" panose="02020603050405020304" pitchFamily="18" charset="0"/>
                <a:cs typeface="Times New Roman" panose="02020603050405020304" pitchFamily="18" charset="0"/>
              </a:rPr>
              <a:t>: Radial nerve.</a:t>
            </a:r>
            <a:endParaRPr lang="es-CL" dirty="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E802FC5-D8ED-432A-B5FA-A6526FF90EC2}" type="slidenum">
              <a:rPr lang="en-US" smtClean="0"/>
              <a:t>4</a:t>
            </a:fld>
            <a:endParaRPr lang="en-US"/>
          </a:p>
        </p:txBody>
      </p:sp>
    </p:spTree>
    <p:extLst>
      <p:ext uri="{BB962C8B-B14F-4D97-AF65-F5344CB8AC3E}">
        <p14:creationId xmlns:p14="http://schemas.microsoft.com/office/powerpoint/2010/main" val="175408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s-CL" altLang="es-CL" dirty="0">
                <a:latin typeface="Helvetica" pitchFamily="2" charset="0"/>
              </a:rPr>
              <a:t>1. Agarwal A, </a:t>
            </a:r>
            <a:r>
              <a:rPr lang="es-CL" altLang="es-CL" dirty="0" err="1">
                <a:latin typeface="Helvetica" pitchFamily="2" charset="0"/>
              </a:rPr>
              <a:t>Chandra</a:t>
            </a:r>
            <a:r>
              <a:rPr lang="es-CL" altLang="es-CL" dirty="0">
                <a:latin typeface="Helvetica" pitchFamily="2" charset="0"/>
              </a:rPr>
              <a:t> A, </a:t>
            </a:r>
            <a:r>
              <a:rPr lang="es-CL" altLang="es-CL" dirty="0" err="1">
                <a:latin typeface="Helvetica" pitchFamily="2" charset="0"/>
              </a:rPr>
              <a:t>Jaipal</a:t>
            </a:r>
            <a:r>
              <a:rPr lang="es-CL" altLang="es-CL" dirty="0">
                <a:latin typeface="Helvetica" pitchFamily="2" charset="0"/>
              </a:rPr>
              <a:t> U, </a:t>
            </a:r>
            <a:r>
              <a:rPr lang="es-CL" altLang="es-CL" dirty="0" err="1">
                <a:latin typeface="Helvetica" pitchFamily="2" charset="0"/>
              </a:rPr>
              <a:t>Saini</a:t>
            </a:r>
            <a:r>
              <a:rPr lang="es-CL" altLang="es-CL" dirty="0">
                <a:latin typeface="Helvetica" pitchFamily="2" charset="0"/>
              </a:rPr>
              <a:t> N. A panorama </a:t>
            </a:r>
            <a:r>
              <a:rPr lang="es-CL" altLang="es-CL" dirty="0" err="1">
                <a:latin typeface="Helvetica" pitchFamily="2" charset="0"/>
              </a:rPr>
              <a:t>of</a:t>
            </a:r>
            <a:r>
              <a:rPr lang="es-CL" altLang="es-CL" dirty="0">
                <a:latin typeface="Helvetica" pitchFamily="2" charset="0"/>
              </a:rPr>
              <a:t> radial </a:t>
            </a:r>
            <a:r>
              <a:rPr lang="es-CL" altLang="es-CL" dirty="0" err="1">
                <a:latin typeface="Helvetica" pitchFamily="2" charset="0"/>
              </a:rPr>
              <a:t>nerve</a:t>
            </a:r>
            <a:r>
              <a:rPr lang="es-CL" altLang="es-CL" dirty="0">
                <a:latin typeface="Helvetica" pitchFamily="2" charset="0"/>
              </a:rPr>
              <a:t> </a:t>
            </a:r>
            <a:r>
              <a:rPr lang="es-CL" altLang="es-CL" dirty="0" err="1">
                <a:latin typeface="Helvetica" pitchFamily="2" charset="0"/>
              </a:rPr>
              <a:t>pathologies</a:t>
            </a:r>
            <a:r>
              <a:rPr lang="es-CL" altLang="es-CL" dirty="0">
                <a:latin typeface="Helvetica" pitchFamily="2" charset="0"/>
              </a:rPr>
              <a:t>- </a:t>
            </a:r>
            <a:r>
              <a:rPr lang="es-CL" altLang="es-CL" dirty="0" err="1">
                <a:latin typeface="Helvetica" pitchFamily="2" charset="0"/>
              </a:rPr>
              <a:t>an</a:t>
            </a:r>
            <a:r>
              <a:rPr lang="es-CL" altLang="es-CL" dirty="0">
                <a:latin typeface="Helvetica" pitchFamily="2" charset="0"/>
              </a:rPr>
              <a:t> </a:t>
            </a:r>
            <a:r>
              <a:rPr lang="es-CL" altLang="es-CL" dirty="0" err="1">
                <a:latin typeface="Helvetica" pitchFamily="2" charset="0"/>
              </a:rPr>
              <a:t>imaging</a:t>
            </a:r>
            <a:r>
              <a:rPr lang="es-CL" altLang="es-CL" dirty="0">
                <a:latin typeface="Helvetica" pitchFamily="2" charset="0"/>
              </a:rPr>
              <a:t> diagnosis: a step </a:t>
            </a:r>
            <a:r>
              <a:rPr lang="es-CL" altLang="es-CL" dirty="0" err="1">
                <a:latin typeface="Helvetica" pitchFamily="2" charset="0"/>
              </a:rPr>
              <a:t>ahead</a:t>
            </a:r>
            <a:r>
              <a:rPr lang="es-CL" altLang="es-CL" dirty="0">
                <a:latin typeface="Helvetica" pitchFamily="2" charset="0"/>
              </a:rPr>
              <a:t>. </a:t>
            </a:r>
            <a:r>
              <a:rPr lang="es-CL" altLang="es-CL" dirty="0" err="1">
                <a:latin typeface="Helvetica" pitchFamily="2" charset="0"/>
              </a:rPr>
              <a:t>Insights</a:t>
            </a:r>
            <a:r>
              <a:rPr lang="es-CL" altLang="es-CL" dirty="0">
                <a:latin typeface="Helvetica" pitchFamily="2" charset="0"/>
              </a:rPr>
              <a:t> </a:t>
            </a:r>
            <a:r>
              <a:rPr lang="es-CL" altLang="es-CL" dirty="0" err="1">
                <a:latin typeface="Helvetica" pitchFamily="2" charset="0"/>
              </a:rPr>
              <a:t>into</a:t>
            </a:r>
            <a:r>
              <a:rPr lang="es-CL" altLang="es-CL" dirty="0">
                <a:latin typeface="Helvetica" pitchFamily="2" charset="0"/>
              </a:rPr>
              <a:t> </a:t>
            </a:r>
            <a:r>
              <a:rPr lang="es-CL" altLang="es-CL" dirty="0" err="1">
                <a:latin typeface="Helvetica" pitchFamily="2" charset="0"/>
              </a:rPr>
              <a:t>Imaging</a:t>
            </a:r>
            <a:r>
              <a:rPr lang="es-CL" altLang="es-CL" dirty="0">
                <a:latin typeface="Helvetica" pitchFamily="2" charset="0"/>
              </a:rPr>
              <a:t>, 2018;9:1021–1034. </a:t>
            </a:r>
            <a:r>
              <a:rPr lang="es-CL" altLang="es-CL" dirty="0">
                <a:solidFill>
                  <a:srgbClr val="0000FF"/>
                </a:solidFill>
                <a:latin typeface="Helvetica" pitchFamily="2" charset="0"/>
              </a:rPr>
              <a:t>https://doi.org/10.1007/s13244-018-0662-x </a:t>
            </a:r>
            <a:endParaRPr lang="es-CL" altLang="es-CL" dirty="0"/>
          </a:p>
          <a:p>
            <a:pPr eaLnBrk="1" hangingPunct="1"/>
            <a:r>
              <a:rPr lang="es-CL" altLang="es-CL" dirty="0">
                <a:latin typeface="Helvetica" pitchFamily="2" charset="0"/>
              </a:rPr>
              <a:t>2. Shane </a:t>
            </a:r>
            <a:r>
              <a:rPr lang="es-CL" altLang="es-CL" dirty="0" err="1">
                <a:latin typeface="Helvetica" pitchFamily="2" charset="0"/>
              </a:rPr>
              <a:t>Tubbs</a:t>
            </a:r>
            <a:r>
              <a:rPr lang="es-CL" altLang="es-CL" dirty="0">
                <a:latin typeface="Helvetica" pitchFamily="2" charset="0"/>
              </a:rPr>
              <a:t> R, George </a:t>
            </a:r>
            <a:r>
              <a:rPr lang="es-CL" altLang="es-CL" dirty="0" err="1">
                <a:latin typeface="Helvetica" pitchFamily="2" charset="0"/>
              </a:rPr>
              <a:t>Salter</a:t>
            </a:r>
            <a:r>
              <a:rPr lang="es-CL" altLang="es-CL" dirty="0">
                <a:latin typeface="Helvetica" pitchFamily="2" charset="0"/>
              </a:rPr>
              <a:t> E, Jerry Oakes W. </a:t>
            </a:r>
            <a:r>
              <a:rPr lang="es-CL" altLang="es-CL" dirty="0" err="1">
                <a:latin typeface="Helvetica" pitchFamily="2" charset="0"/>
              </a:rPr>
              <a:t>Triceps</a:t>
            </a:r>
            <a:r>
              <a:rPr lang="es-CL" altLang="es-CL" dirty="0">
                <a:latin typeface="Helvetica" pitchFamily="2" charset="0"/>
              </a:rPr>
              <a:t> </a:t>
            </a:r>
            <a:r>
              <a:rPr lang="es-CL" altLang="es-CL" dirty="0" err="1">
                <a:latin typeface="Helvetica" pitchFamily="2" charset="0"/>
              </a:rPr>
              <a:t>brachii</a:t>
            </a:r>
            <a:r>
              <a:rPr lang="es-CL" altLang="es-CL" dirty="0">
                <a:latin typeface="Helvetica" pitchFamily="2" charset="0"/>
              </a:rPr>
              <a:t> </a:t>
            </a:r>
            <a:r>
              <a:rPr lang="es-CL" altLang="es-CL" dirty="0" err="1">
                <a:latin typeface="Helvetica" pitchFamily="2" charset="0"/>
              </a:rPr>
              <a:t>muscle</a:t>
            </a:r>
            <a:r>
              <a:rPr lang="es-CL" altLang="es-CL" dirty="0">
                <a:latin typeface="Helvetica" pitchFamily="2" charset="0"/>
              </a:rPr>
              <a:t> </a:t>
            </a:r>
            <a:r>
              <a:rPr lang="es-CL" altLang="es-CL" dirty="0" err="1">
                <a:latin typeface="Helvetica" pitchFamily="2" charset="0"/>
              </a:rPr>
              <a:t>demonstrating</a:t>
            </a:r>
            <a:r>
              <a:rPr lang="es-CL" altLang="es-CL" dirty="0">
                <a:latin typeface="Helvetica" pitchFamily="2" charset="0"/>
              </a:rPr>
              <a:t> </a:t>
            </a:r>
            <a:r>
              <a:rPr lang="es-CL" altLang="es-CL" dirty="0" err="1">
                <a:latin typeface="Helvetica" pitchFamily="2" charset="0"/>
              </a:rPr>
              <a:t>of</a:t>
            </a:r>
            <a:r>
              <a:rPr lang="es-CL" altLang="es-CL" dirty="0">
                <a:latin typeface="Helvetica" pitchFamily="2" charset="0"/>
              </a:rPr>
              <a:t> </a:t>
            </a:r>
            <a:r>
              <a:rPr lang="es-CL" altLang="es-CL" dirty="0" err="1">
                <a:latin typeface="Helvetica" pitchFamily="2" charset="0"/>
              </a:rPr>
              <a:t>fourth</a:t>
            </a:r>
            <a:r>
              <a:rPr lang="es-CL" altLang="es-CL" dirty="0">
                <a:latin typeface="Helvetica" pitchFamily="2" charset="0"/>
              </a:rPr>
              <a:t> head. Clinical </a:t>
            </a:r>
            <a:r>
              <a:rPr lang="es-CL" altLang="es-CL" dirty="0" err="1">
                <a:latin typeface="Helvetica" pitchFamily="2" charset="0"/>
              </a:rPr>
              <a:t>Anatomy</a:t>
            </a:r>
            <a:r>
              <a:rPr lang="es-CL" altLang="es-CL" dirty="0">
                <a:latin typeface="Helvetica" pitchFamily="2" charset="0"/>
              </a:rPr>
              <a:t>: 2006; 19: 657 – 666. </a:t>
            </a:r>
            <a:r>
              <a:rPr lang="es-CL" altLang="es-CL" dirty="0">
                <a:solidFill>
                  <a:srgbClr val="0000FF"/>
                </a:solidFill>
                <a:latin typeface="Helvetica" pitchFamily="2" charset="0"/>
              </a:rPr>
              <a:t>https://doi.org/10.1002/ca.20326</a:t>
            </a:r>
            <a:r>
              <a:rPr lang="es-CL" altLang="es-CL" dirty="0">
                <a:latin typeface="Helvetica" pitchFamily="2" charset="0"/>
              </a:rPr>
              <a:t>. </a:t>
            </a:r>
            <a:endParaRPr lang="es-CL" altLang="es-CL" dirty="0"/>
          </a:p>
          <a:p>
            <a:endParaRPr lang="en-US" dirty="0"/>
          </a:p>
        </p:txBody>
      </p:sp>
      <p:sp>
        <p:nvSpPr>
          <p:cNvPr id="4" name="Slide Number Placeholder 3"/>
          <p:cNvSpPr>
            <a:spLocks noGrp="1"/>
          </p:cNvSpPr>
          <p:nvPr>
            <p:ph type="sldNum" sz="quarter" idx="5"/>
          </p:nvPr>
        </p:nvSpPr>
        <p:spPr/>
        <p:txBody>
          <a:bodyPr/>
          <a:lstStyle/>
          <a:p>
            <a:fld id="{0E802FC5-D8ED-432A-B5FA-A6526FF90EC2}" type="slidenum">
              <a:rPr lang="en-US" smtClean="0"/>
              <a:t>5</a:t>
            </a:fld>
            <a:endParaRPr lang="en-US"/>
          </a:p>
        </p:txBody>
      </p:sp>
    </p:spTree>
    <p:extLst>
      <p:ext uri="{BB962C8B-B14F-4D97-AF65-F5344CB8AC3E}">
        <p14:creationId xmlns:p14="http://schemas.microsoft.com/office/powerpoint/2010/main" val="101455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1EBFC-2324-3B45-B2BC-CF4EFE6CE394}"/>
              </a:ext>
            </a:extLst>
          </p:cNvPr>
          <p:cNvSpPr>
            <a:spLocks noGrp="1"/>
          </p:cNvSpPr>
          <p:nvPr>
            <p:ph type="ctrTitle"/>
          </p:nvPr>
        </p:nvSpPr>
        <p:spPr>
          <a:xfrm>
            <a:off x="873777" y="1122363"/>
            <a:ext cx="10670512" cy="2387600"/>
          </a:xfrm>
        </p:spPr>
        <p:txBody>
          <a:bodyPr anchor="b"/>
          <a:lstStyle>
            <a:lvl1pPr algn="ctr">
              <a:lnSpc>
                <a:spcPct val="80000"/>
              </a:lnSpc>
              <a:defRPr sz="6000" spc="-100" baseline="0"/>
            </a:lvl1pPr>
          </a:lstStyle>
          <a:p>
            <a:r>
              <a:rPr lang="en-US" dirty="0"/>
              <a:t>Click to edit Master title style</a:t>
            </a:r>
          </a:p>
        </p:txBody>
      </p:sp>
      <p:sp>
        <p:nvSpPr>
          <p:cNvPr id="3" name="Subtitle 2">
            <a:extLst>
              <a:ext uri="{FF2B5EF4-FFF2-40B4-BE49-F238E27FC236}">
                <a16:creationId xmlns:a16="http://schemas.microsoft.com/office/drawing/2014/main" id="{7EF36CAC-0D31-9F49-9E9F-084E893CD9A0}"/>
              </a:ext>
            </a:extLst>
          </p:cNvPr>
          <p:cNvSpPr>
            <a:spLocks noGrp="1"/>
          </p:cNvSpPr>
          <p:nvPr>
            <p:ph type="subTitle" idx="1"/>
          </p:nvPr>
        </p:nvSpPr>
        <p:spPr>
          <a:xfrm>
            <a:off x="873777" y="3602038"/>
            <a:ext cx="1067051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a:extLst>
              <a:ext uri="{FF2B5EF4-FFF2-40B4-BE49-F238E27FC236}">
                <a16:creationId xmlns:a16="http://schemas.microsoft.com/office/drawing/2014/main" id="{CDD6D708-E83F-EF41-932A-073B7BF574E3}"/>
              </a:ext>
            </a:extLst>
          </p:cNvPr>
          <p:cNvPicPr>
            <a:picLocks noChangeAspect="1"/>
          </p:cNvPicPr>
          <p:nvPr userDrawn="1"/>
        </p:nvPicPr>
        <p:blipFill>
          <a:blip r:embed="rId2"/>
          <a:stretch>
            <a:fillRect/>
          </a:stretch>
        </p:blipFill>
        <p:spPr>
          <a:xfrm>
            <a:off x="4584021" y="6329907"/>
            <a:ext cx="1748942" cy="439660"/>
          </a:xfrm>
          <a:prstGeom prst="rect">
            <a:avLst/>
          </a:prstGeom>
        </p:spPr>
      </p:pic>
      <p:pic>
        <p:nvPicPr>
          <p:cNvPr id="13" name="Picture 12">
            <a:extLst>
              <a:ext uri="{FF2B5EF4-FFF2-40B4-BE49-F238E27FC236}">
                <a16:creationId xmlns:a16="http://schemas.microsoft.com/office/drawing/2014/main" id="{2F521108-5E80-D64F-9572-6A2690301C28}"/>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14" name="Straight Connector 13">
            <a:extLst>
              <a:ext uri="{FF2B5EF4-FFF2-40B4-BE49-F238E27FC236}">
                <a16:creationId xmlns:a16="http://schemas.microsoft.com/office/drawing/2014/main" id="{A5B8F8B5-DF68-A646-AA14-99B24DE39958}"/>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7448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27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1A53-9B07-DF4A-AC40-7BF97CF40F3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356B5E-4F9D-2446-ADA1-979B75DD2486}"/>
              </a:ext>
            </a:extLst>
          </p:cNvPr>
          <p:cNvSpPr>
            <a:spLocks noGrp="1"/>
          </p:cNvSpPr>
          <p:nvPr>
            <p:ph idx="1"/>
          </p:nvPr>
        </p:nvSpPr>
        <p:spPr/>
        <p:txBody>
          <a:bodyPr/>
          <a:lstStyle>
            <a:lvl1pPr>
              <a:spcBef>
                <a:spcPts val="1100"/>
              </a:spcBef>
              <a:defRPr/>
            </a:lvl1pPr>
            <a:lvl2pPr>
              <a:spcBef>
                <a:spcPts val="800"/>
              </a:spcBef>
              <a:defRPr/>
            </a:lvl2pPr>
            <a:lvl3pPr>
              <a:spcBef>
                <a:spcPts val="600"/>
              </a:spcBef>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CDAFA28F-B750-874B-B349-803073DF80BD}"/>
              </a:ext>
            </a:extLst>
          </p:cNvPr>
          <p:cNvPicPr>
            <a:picLocks noChangeAspect="1"/>
          </p:cNvPicPr>
          <p:nvPr userDrawn="1"/>
        </p:nvPicPr>
        <p:blipFill>
          <a:blip r:embed="rId2"/>
          <a:stretch>
            <a:fillRect/>
          </a:stretch>
        </p:blipFill>
        <p:spPr>
          <a:xfrm>
            <a:off x="4584021" y="6329907"/>
            <a:ext cx="1748942" cy="439660"/>
          </a:xfrm>
          <a:prstGeom prst="rect">
            <a:avLst/>
          </a:prstGeom>
        </p:spPr>
      </p:pic>
      <p:pic>
        <p:nvPicPr>
          <p:cNvPr id="8" name="Picture 7">
            <a:extLst>
              <a:ext uri="{FF2B5EF4-FFF2-40B4-BE49-F238E27FC236}">
                <a16:creationId xmlns:a16="http://schemas.microsoft.com/office/drawing/2014/main" id="{D397A64C-ACBD-6F4D-93F8-4F3B3D889F33}"/>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9" name="Straight Connector 8">
            <a:extLst>
              <a:ext uri="{FF2B5EF4-FFF2-40B4-BE49-F238E27FC236}">
                <a16:creationId xmlns:a16="http://schemas.microsoft.com/office/drawing/2014/main" id="{AA95017A-1C8C-5D47-A269-FEC516306EEE}"/>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0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6871-BA6F-5B40-8367-906D6BEF675B}"/>
              </a:ext>
            </a:extLst>
          </p:cNvPr>
          <p:cNvSpPr>
            <a:spLocks noGrp="1"/>
          </p:cNvSpPr>
          <p:nvPr>
            <p:ph type="title"/>
          </p:nvPr>
        </p:nvSpPr>
        <p:spPr>
          <a:xfrm>
            <a:off x="831849" y="1709738"/>
            <a:ext cx="10712445" cy="2852737"/>
          </a:xfrm>
        </p:spPr>
        <p:txBody>
          <a:bodyPr anchor="b"/>
          <a:lstStyle>
            <a:lvl1pPr>
              <a:defRPr sz="6000" spc="-150" baseline="0"/>
            </a:lvl1pPr>
          </a:lstStyle>
          <a:p>
            <a:r>
              <a:rPr lang="en-US" dirty="0"/>
              <a:t>Click to edit Master title style</a:t>
            </a:r>
          </a:p>
        </p:txBody>
      </p:sp>
      <p:sp>
        <p:nvSpPr>
          <p:cNvPr id="3" name="Text Placeholder 2">
            <a:extLst>
              <a:ext uri="{FF2B5EF4-FFF2-40B4-BE49-F238E27FC236}">
                <a16:creationId xmlns:a16="http://schemas.microsoft.com/office/drawing/2014/main" id="{2543E4DB-7DF6-144A-84D6-0E4970FB4DC4}"/>
              </a:ext>
            </a:extLst>
          </p:cNvPr>
          <p:cNvSpPr>
            <a:spLocks noGrp="1"/>
          </p:cNvSpPr>
          <p:nvPr>
            <p:ph type="body" idx="1"/>
          </p:nvPr>
        </p:nvSpPr>
        <p:spPr>
          <a:xfrm>
            <a:off x="831849" y="4589463"/>
            <a:ext cx="1071244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AAE82BA4-AC08-9A41-8CC4-E2DDC67C1256}"/>
              </a:ext>
            </a:extLst>
          </p:cNvPr>
          <p:cNvPicPr>
            <a:picLocks noChangeAspect="1"/>
          </p:cNvPicPr>
          <p:nvPr userDrawn="1"/>
        </p:nvPicPr>
        <p:blipFill>
          <a:blip r:embed="rId2"/>
          <a:stretch>
            <a:fillRect/>
          </a:stretch>
        </p:blipFill>
        <p:spPr>
          <a:xfrm>
            <a:off x="4584021" y="6329907"/>
            <a:ext cx="1748942" cy="439660"/>
          </a:xfrm>
          <a:prstGeom prst="rect">
            <a:avLst/>
          </a:prstGeom>
        </p:spPr>
      </p:pic>
      <p:pic>
        <p:nvPicPr>
          <p:cNvPr id="8" name="Picture 7">
            <a:extLst>
              <a:ext uri="{FF2B5EF4-FFF2-40B4-BE49-F238E27FC236}">
                <a16:creationId xmlns:a16="http://schemas.microsoft.com/office/drawing/2014/main" id="{F17B6A6C-97FF-AE41-B21F-D3792A617C75}"/>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9" name="Straight Connector 8">
            <a:extLst>
              <a:ext uri="{FF2B5EF4-FFF2-40B4-BE49-F238E27FC236}">
                <a16:creationId xmlns:a16="http://schemas.microsoft.com/office/drawing/2014/main" id="{F231892D-11DD-2E48-86AB-A4D7331C1390}"/>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62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271F-8406-E04C-86C5-9970401A6B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8BDF0E-7A1E-6047-933B-CB601FBF63D3}"/>
              </a:ext>
            </a:extLst>
          </p:cNvPr>
          <p:cNvSpPr>
            <a:spLocks noGrp="1"/>
          </p:cNvSpPr>
          <p:nvPr>
            <p:ph sz="half" idx="1"/>
          </p:nvPr>
        </p:nvSpPr>
        <p:spPr>
          <a:xfrm>
            <a:off x="838199" y="1825625"/>
            <a:ext cx="52800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6D797C-594F-1F49-8ED0-8E2FE0891DD1}"/>
              </a:ext>
            </a:extLst>
          </p:cNvPr>
          <p:cNvSpPr>
            <a:spLocks noGrp="1"/>
          </p:cNvSpPr>
          <p:nvPr>
            <p:ph sz="half" idx="2"/>
          </p:nvPr>
        </p:nvSpPr>
        <p:spPr>
          <a:xfrm>
            <a:off x="6264218" y="1825625"/>
            <a:ext cx="52800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C2A5FC1C-D054-E445-83A2-7A8141C5F843}"/>
              </a:ext>
            </a:extLst>
          </p:cNvPr>
          <p:cNvPicPr>
            <a:picLocks noChangeAspect="1"/>
          </p:cNvPicPr>
          <p:nvPr userDrawn="1"/>
        </p:nvPicPr>
        <p:blipFill>
          <a:blip r:embed="rId2"/>
          <a:stretch>
            <a:fillRect/>
          </a:stretch>
        </p:blipFill>
        <p:spPr>
          <a:xfrm>
            <a:off x="4584021" y="6329907"/>
            <a:ext cx="1748942" cy="439660"/>
          </a:xfrm>
          <a:prstGeom prst="rect">
            <a:avLst/>
          </a:prstGeom>
        </p:spPr>
      </p:pic>
      <p:pic>
        <p:nvPicPr>
          <p:cNvPr id="9" name="Picture 8">
            <a:extLst>
              <a:ext uri="{FF2B5EF4-FFF2-40B4-BE49-F238E27FC236}">
                <a16:creationId xmlns:a16="http://schemas.microsoft.com/office/drawing/2014/main" id="{3FFD5C6F-605F-6743-A37C-6CE4BB629708}"/>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10" name="Straight Connector 9">
            <a:extLst>
              <a:ext uri="{FF2B5EF4-FFF2-40B4-BE49-F238E27FC236}">
                <a16:creationId xmlns:a16="http://schemas.microsoft.com/office/drawing/2014/main" id="{573F95B9-3BE5-6344-B93E-A2D0B7515C22}"/>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27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8239B-5228-404F-BF95-971E9EB30484}"/>
              </a:ext>
            </a:extLst>
          </p:cNvPr>
          <p:cNvSpPr>
            <a:spLocks noGrp="1"/>
          </p:cNvSpPr>
          <p:nvPr>
            <p:ph type="title"/>
          </p:nvPr>
        </p:nvSpPr>
        <p:spPr>
          <a:xfrm>
            <a:off x="839787" y="365125"/>
            <a:ext cx="10704503"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F5FC127E-2184-E142-BE06-C942CBEDB40A}"/>
              </a:ext>
            </a:extLst>
          </p:cNvPr>
          <p:cNvSpPr>
            <a:spLocks noGrp="1"/>
          </p:cNvSpPr>
          <p:nvPr>
            <p:ph type="body" idx="1"/>
          </p:nvPr>
        </p:nvSpPr>
        <p:spPr>
          <a:xfrm>
            <a:off x="839788" y="1681163"/>
            <a:ext cx="5258886" cy="823912"/>
          </a:xfrm>
        </p:spPr>
        <p:txBody>
          <a:bodyPr anchor="b"/>
          <a:lstStyle>
            <a:lvl1pPr marL="0" indent="0">
              <a:buNone/>
              <a:defRPr sz="30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4CDCFEF-4DE4-5143-8A46-62876E45C7EF}"/>
              </a:ext>
            </a:extLst>
          </p:cNvPr>
          <p:cNvSpPr>
            <a:spLocks noGrp="1"/>
          </p:cNvSpPr>
          <p:nvPr>
            <p:ph sz="half" idx="2"/>
          </p:nvPr>
        </p:nvSpPr>
        <p:spPr>
          <a:xfrm>
            <a:off x="839788" y="2505075"/>
            <a:ext cx="5258886"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1DF3E4A-6A88-6346-948A-DC32CACA3F70}"/>
              </a:ext>
            </a:extLst>
          </p:cNvPr>
          <p:cNvSpPr>
            <a:spLocks noGrp="1"/>
          </p:cNvSpPr>
          <p:nvPr>
            <p:ph type="body" sz="quarter" idx="3"/>
          </p:nvPr>
        </p:nvSpPr>
        <p:spPr>
          <a:xfrm>
            <a:off x="6259511" y="1681163"/>
            <a:ext cx="5284785" cy="823912"/>
          </a:xfrm>
        </p:spPr>
        <p:txBody>
          <a:bodyPr anchor="b"/>
          <a:lstStyle>
            <a:lvl1pPr marL="0" indent="0">
              <a:buNone/>
              <a:defRPr sz="30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5DA5EC0-0E40-7C48-9DD2-67A8991B918F}"/>
              </a:ext>
            </a:extLst>
          </p:cNvPr>
          <p:cNvSpPr>
            <a:spLocks noGrp="1"/>
          </p:cNvSpPr>
          <p:nvPr>
            <p:ph sz="quarter" idx="4"/>
          </p:nvPr>
        </p:nvSpPr>
        <p:spPr>
          <a:xfrm>
            <a:off x="6259511" y="2505075"/>
            <a:ext cx="52847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EFBA8EF2-CE8B-0C4C-925B-A5B85DA220F9}"/>
              </a:ext>
            </a:extLst>
          </p:cNvPr>
          <p:cNvPicPr>
            <a:picLocks noChangeAspect="1"/>
          </p:cNvPicPr>
          <p:nvPr userDrawn="1"/>
        </p:nvPicPr>
        <p:blipFill>
          <a:blip r:embed="rId2"/>
          <a:stretch>
            <a:fillRect/>
          </a:stretch>
        </p:blipFill>
        <p:spPr>
          <a:xfrm>
            <a:off x="4584021" y="6329907"/>
            <a:ext cx="1748942" cy="439660"/>
          </a:xfrm>
          <a:prstGeom prst="rect">
            <a:avLst/>
          </a:prstGeom>
        </p:spPr>
      </p:pic>
      <p:pic>
        <p:nvPicPr>
          <p:cNvPr id="11" name="Picture 10">
            <a:extLst>
              <a:ext uri="{FF2B5EF4-FFF2-40B4-BE49-F238E27FC236}">
                <a16:creationId xmlns:a16="http://schemas.microsoft.com/office/drawing/2014/main" id="{5F5615BE-4C4C-7A4C-8746-5D04D41EDE9E}"/>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12" name="Straight Connector 11">
            <a:extLst>
              <a:ext uri="{FF2B5EF4-FFF2-40B4-BE49-F238E27FC236}">
                <a16:creationId xmlns:a16="http://schemas.microsoft.com/office/drawing/2014/main" id="{665C4ACD-295C-7A43-AC90-82FC2D18C8F1}"/>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04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7330-16C8-D14E-89B2-7FA93BE29D9C}"/>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50609EB8-115B-184B-89C8-FAC329D1DA52}"/>
              </a:ext>
            </a:extLst>
          </p:cNvPr>
          <p:cNvPicPr>
            <a:picLocks noChangeAspect="1"/>
          </p:cNvPicPr>
          <p:nvPr userDrawn="1"/>
        </p:nvPicPr>
        <p:blipFill>
          <a:blip r:embed="rId2"/>
          <a:stretch>
            <a:fillRect/>
          </a:stretch>
        </p:blipFill>
        <p:spPr>
          <a:xfrm>
            <a:off x="4584021" y="6329907"/>
            <a:ext cx="1748942" cy="439660"/>
          </a:xfrm>
          <a:prstGeom prst="rect">
            <a:avLst/>
          </a:prstGeom>
        </p:spPr>
      </p:pic>
      <p:pic>
        <p:nvPicPr>
          <p:cNvPr id="7" name="Picture 6">
            <a:extLst>
              <a:ext uri="{FF2B5EF4-FFF2-40B4-BE49-F238E27FC236}">
                <a16:creationId xmlns:a16="http://schemas.microsoft.com/office/drawing/2014/main" id="{D6723898-799F-224C-B305-F5D82C627696}"/>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8" name="Straight Connector 7">
            <a:extLst>
              <a:ext uri="{FF2B5EF4-FFF2-40B4-BE49-F238E27FC236}">
                <a16:creationId xmlns:a16="http://schemas.microsoft.com/office/drawing/2014/main" id="{7324A33B-B42D-3C46-8906-8461212C5120}"/>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64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649D-01BC-E341-98F1-FE00BE705D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FAD8F7-6BCE-8A4F-A5AE-ECAFF1B8D369}"/>
              </a:ext>
            </a:extLst>
          </p:cNvPr>
          <p:cNvSpPr>
            <a:spLocks noGrp="1"/>
          </p:cNvSpPr>
          <p:nvPr>
            <p:ph idx="1"/>
          </p:nvPr>
        </p:nvSpPr>
        <p:spPr>
          <a:xfrm>
            <a:off x="5183187" y="987425"/>
            <a:ext cx="6361103" cy="5133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357B8E-E0AB-684B-8CCF-E3E2118B3E5C}"/>
              </a:ext>
            </a:extLst>
          </p:cNvPr>
          <p:cNvSpPr>
            <a:spLocks noGrp="1"/>
          </p:cNvSpPr>
          <p:nvPr>
            <p:ph type="body" sz="half" idx="2"/>
          </p:nvPr>
        </p:nvSpPr>
        <p:spPr>
          <a:xfrm>
            <a:off x="839788" y="2057400"/>
            <a:ext cx="3932237" cy="406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C7BD0593-647F-F349-B811-79D2AACF98A3}"/>
              </a:ext>
            </a:extLst>
          </p:cNvPr>
          <p:cNvPicPr>
            <a:picLocks noChangeAspect="1"/>
          </p:cNvPicPr>
          <p:nvPr userDrawn="1"/>
        </p:nvPicPr>
        <p:blipFill>
          <a:blip r:embed="rId2"/>
          <a:stretch>
            <a:fillRect/>
          </a:stretch>
        </p:blipFill>
        <p:spPr>
          <a:xfrm>
            <a:off x="4584021" y="6329907"/>
            <a:ext cx="1748942" cy="439660"/>
          </a:xfrm>
          <a:prstGeom prst="rect">
            <a:avLst/>
          </a:prstGeom>
        </p:spPr>
      </p:pic>
      <p:pic>
        <p:nvPicPr>
          <p:cNvPr id="9" name="Picture 8">
            <a:extLst>
              <a:ext uri="{FF2B5EF4-FFF2-40B4-BE49-F238E27FC236}">
                <a16:creationId xmlns:a16="http://schemas.microsoft.com/office/drawing/2014/main" id="{312E047E-EF1E-724B-979B-6657EE62F32D}"/>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10" name="Straight Connector 9">
            <a:extLst>
              <a:ext uri="{FF2B5EF4-FFF2-40B4-BE49-F238E27FC236}">
                <a16:creationId xmlns:a16="http://schemas.microsoft.com/office/drawing/2014/main" id="{D5C4EC78-B7C2-7143-A3A7-F06F23F9C460}"/>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49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B6E4-B4A7-AC45-8E34-6BC606D1B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788616-B846-9749-BF04-744294881C21}"/>
              </a:ext>
            </a:extLst>
          </p:cNvPr>
          <p:cNvSpPr>
            <a:spLocks noGrp="1"/>
          </p:cNvSpPr>
          <p:nvPr>
            <p:ph type="pic" idx="1"/>
          </p:nvPr>
        </p:nvSpPr>
        <p:spPr>
          <a:xfrm>
            <a:off x="5183188" y="987425"/>
            <a:ext cx="6172200" cy="5133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6FE0DB-9F2A-174A-8721-AD23C0A89D45}"/>
              </a:ext>
            </a:extLst>
          </p:cNvPr>
          <p:cNvSpPr>
            <a:spLocks noGrp="1"/>
          </p:cNvSpPr>
          <p:nvPr>
            <p:ph type="body" sz="half" idx="2"/>
          </p:nvPr>
        </p:nvSpPr>
        <p:spPr>
          <a:xfrm>
            <a:off x="839788" y="2057400"/>
            <a:ext cx="3932237" cy="406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5CE4B625-1895-704C-8675-1211F2AB9496}"/>
              </a:ext>
            </a:extLst>
          </p:cNvPr>
          <p:cNvPicPr>
            <a:picLocks noChangeAspect="1"/>
          </p:cNvPicPr>
          <p:nvPr userDrawn="1"/>
        </p:nvPicPr>
        <p:blipFill>
          <a:blip r:embed="rId2"/>
          <a:stretch>
            <a:fillRect/>
          </a:stretch>
        </p:blipFill>
        <p:spPr>
          <a:xfrm>
            <a:off x="4584021" y="6329907"/>
            <a:ext cx="1748942" cy="439660"/>
          </a:xfrm>
          <a:prstGeom prst="rect">
            <a:avLst/>
          </a:prstGeom>
        </p:spPr>
      </p:pic>
      <p:pic>
        <p:nvPicPr>
          <p:cNvPr id="9" name="Picture 8">
            <a:extLst>
              <a:ext uri="{FF2B5EF4-FFF2-40B4-BE49-F238E27FC236}">
                <a16:creationId xmlns:a16="http://schemas.microsoft.com/office/drawing/2014/main" id="{D2EB2812-A870-4741-8184-E6ECE4EEF43F}"/>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10" name="Straight Connector 9">
            <a:extLst>
              <a:ext uri="{FF2B5EF4-FFF2-40B4-BE49-F238E27FC236}">
                <a16:creationId xmlns:a16="http://schemas.microsoft.com/office/drawing/2014/main" id="{3790FFC8-003A-E74C-8497-6CB38FBB40E9}"/>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282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49FE9-1F21-CD4D-A7E3-E121222F7F6B}"/>
              </a:ext>
            </a:extLst>
          </p:cNvPr>
          <p:cNvPicPr>
            <a:picLocks noChangeAspect="1"/>
          </p:cNvPicPr>
          <p:nvPr userDrawn="1"/>
        </p:nvPicPr>
        <p:blipFill>
          <a:blip r:embed="rId2"/>
          <a:stretch>
            <a:fillRect/>
          </a:stretch>
        </p:blipFill>
        <p:spPr>
          <a:xfrm>
            <a:off x="4584021" y="6329907"/>
            <a:ext cx="1748942" cy="439660"/>
          </a:xfrm>
          <a:prstGeom prst="rect">
            <a:avLst/>
          </a:prstGeom>
        </p:spPr>
      </p:pic>
      <p:pic>
        <p:nvPicPr>
          <p:cNvPr id="6" name="Picture 5">
            <a:extLst>
              <a:ext uri="{FF2B5EF4-FFF2-40B4-BE49-F238E27FC236}">
                <a16:creationId xmlns:a16="http://schemas.microsoft.com/office/drawing/2014/main" id="{940E9DC0-E7EB-6941-B4F7-2148F11B1F7B}"/>
              </a:ext>
            </a:extLst>
          </p:cNvPr>
          <p:cNvPicPr>
            <a:picLocks noChangeAspect="1"/>
          </p:cNvPicPr>
          <p:nvPr userDrawn="1"/>
        </p:nvPicPr>
        <p:blipFill>
          <a:blip r:embed="rId3"/>
          <a:stretch>
            <a:fillRect/>
          </a:stretch>
        </p:blipFill>
        <p:spPr>
          <a:xfrm>
            <a:off x="6453789" y="6121100"/>
            <a:ext cx="1511814" cy="643085"/>
          </a:xfrm>
          <a:prstGeom prst="rect">
            <a:avLst/>
          </a:prstGeom>
        </p:spPr>
      </p:pic>
      <p:cxnSp>
        <p:nvCxnSpPr>
          <p:cNvPr id="7" name="Straight Connector 6">
            <a:extLst>
              <a:ext uri="{FF2B5EF4-FFF2-40B4-BE49-F238E27FC236}">
                <a16:creationId xmlns:a16="http://schemas.microsoft.com/office/drawing/2014/main" id="{CFB84BF8-AF00-2A47-81A0-DB0FA4B13C09}"/>
              </a:ext>
            </a:extLst>
          </p:cNvPr>
          <p:cNvCxnSpPr/>
          <p:nvPr userDrawn="1"/>
        </p:nvCxnSpPr>
        <p:spPr>
          <a:xfrm>
            <a:off x="6453789" y="6217920"/>
            <a:ext cx="0" cy="4518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7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EBF8BA-FFFA-5B49-A645-DA1B51EB9E16}"/>
              </a:ext>
            </a:extLst>
          </p:cNvPr>
          <p:cNvSpPr>
            <a:spLocks noGrp="1"/>
          </p:cNvSpPr>
          <p:nvPr>
            <p:ph type="title"/>
          </p:nvPr>
        </p:nvSpPr>
        <p:spPr>
          <a:xfrm>
            <a:off x="838200" y="225276"/>
            <a:ext cx="10706100" cy="11718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E238506-69D7-3348-9AD1-EBE927EF21AB}"/>
              </a:ext>
            </a:extLst>
          </p:cNvPr>
          <p:cNvSpPr>
            <a:spLocks noGrp="1"/>
          </p:cNvSpPr>
          <p:nvPr>
            <p:ph type="body" idx="1"/>
          </p:nvPr>
        </p:nvSpPr>
        <p:spPr>
          <a:xfrm>
            <a:off x="838200" y="1509079"/>
            <a:ext cx="10706100" cy="48208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46EAC31B-1A01-294F-A844-16A0D28C04CB}"/>
              </a:ext>
            </a:extLst>
          </p:cNvPr>
          <p:cNvSpPr/>
          <p:nvPr userDrawn="1"/>
        </p:nvSpPr>
        <p:spPr>
          <a:xfrm>
            <a:off x="0" y="0"/>
            <a:ext cx="322729" cy="6858000"/>
          </a:xfrm>
          <a:prstGeom prst="rect">
            <a:avLst/>
          </a:prstGeom>
          <a:solidFill>
            <a:srgbClr val="006D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05439AE-7F11-0A48-8273-B910EFE57EF2}"/>
              </a:ext>
            </a:extLst>
          </p:cNvPr>
          <p:cNvSpPr txBox="1"/>
          <p:nvPr userDrawn="1"/>
        </p:nvSpPr>
        <p:spPr>
          <a:xfrm>
            <a:off x="838200" y="6492875"/>
            <a:ext cx="303784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rPr>
              <a:t>Confidential. © 2021 American Academy of Neurology</a:t>
            </a:r>
            <a:endParaRPr lang="en-US" dirty="0"/>
          </a:p>
        </p:txBody>
      </p:sp>
      <p:sp>
        <p:nvSpPr>
          <p:cNvPr id="9" name="TextBox 8">
            <a:extLst>
              <a:ext uri="{FF2B5EF4-FFF2-40B4-BE49-F238E27FC236}">
                <a16:creationId xmlns:a16="http://schemas.microsoft.com/office/drawing/2014/main" id="{858A0F39-BAD0-2D4D-8E02-3FA17BA79B5F}"/>
              </a:ext>
            </a:extLst>
          </p:cNvPr>
          <p:cNvSpPr txBox="1"/>
          <p:nvPr userDrawn="1"/>
        </p:nvSpPr>
        <p:spPr>
          <a:xfrm>
            <a:off x="8498842" y="6492875"/>
            <a:ext cx="303784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25D3C1-E271-5D44-9F02-3945EF68A76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t>‹#›</a:t>
            </a:fld>
            <a:endParaRPr lang="en-US" dirty="0"/>
          </a:p>
        </p:txBody>
      </p:sp>
    </p:spTree>
    <p:extLst>
      <p:ext uri="{BB962C8B-B14F-4D97-AF65-F5344CB8AC3E}">
        <p14:creationId xmlns:p14="http://schemas.microsoft.com/office/powerpoint/2010/main" val="2135109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hf sldNum="0" hdr="0" ftr="0" dt="0"/>
  <p:txStyles>
    <p:titleStyle>
      <a:lvl1pPr algn="l" defTabSz="914400" rtl="0" eaLnBrk="1" latinLnBrk="0" hangingPunct="1">
        <a:lnSpc>
          <a:spcPct val="80000"/>
        </a:lnSpc>
        <a:spcBef>
          <a:spcPct val="0"/>
        </a:spcBef>
        <a:buNone/>
        <a:defRPr sz="3800" b="1" i="0" kern="1200" spc="-100" baseline="0">
          <a:solidFill>
            <a:srgbClr val="006D48"/>
          </a:solidFill>
          <a:latin typeface="Arial" panose="020B0604020202020204" pitchFamily="34" charset="0"/>
          <a:ea typeface="+mj-ea"/>
          <a:cs typeface="Calibri" panose="020F0502020204030204" pitchFamily="34" charset="0"/>
        </a:defRPr>
      </a:lvl1pPr>
    </p:titleStyle>
    <p:bodyStyle>
      <a:lvl1pPr marL="180975" indent="-180975" algn="l" defTabSz="914400" rtl="0" eaLnBrk="1" latinLnBrk="0" hangingPunct="1">
        <a:lnSpc>
          <a:spcPct val="90000"/>
        </a:lnSpc>
        <a:spcBef>
          <a:spcPts val="1000"/>
        </a:spcBef>
        <a:buClr>
          <a:srgbClr val="006D48"/>
        </a:buClr>
        <a:buFont typeface="Wingdings" pitchFamily="2" charset="2"/>
        <a:buChar char="§"/>
        <a:tabLst/>
        <a:defRPr sz="3000" b="0" i="0" kern="1200" spc="-100" baseline="0">
          <a:solidFill>
            <a:schemeClr val="tx1"/>
          </a:solidFill>
          <a:latin typeface="Calibri Light" panose="020F0302020204030204" pitchFamily="34" charset="0"/>
          <a:ea typeface="+mn-ea"/>
          <a:cs typeface="Calibri Light" panose="020F0302020204030204" pitchFamily="34" charset="0"/>
        </a:defRPr>
      </a:lvl1pPr>
      <a:lvl2pPr marL="404813" indent="-171450" algn="l" defTabSz="914400" rtl="0" eaLnBrk="1" latinLnBrk="0" hangingPunct="1">
        <a:lnSpc>
          <a:spcPct val="85000"/>
        </a:lnSpc>
        <a:spcBef>
          <a:spcPts val="600"/>
        </a:spcBef>
        <a:buClr>
          <a:srgbClr val="006D48"/>
        </a:buClr>
        <a:buFont typeface="Arial" panose="020B0604020202020204" pitchFamily="34" charset="0"/>
        <a:buChar char="•"/>
        <a:tabLst/>
        <a:defRPr sz="2600" b="0" i="0" kern="1200" spc="-50" baseline="0">
          <a:solidFill>
            <a:schemeClr val="tx1"/>
          </a:solidFill>
          <a:latin typeface="Calibri Light" panose="020F0302020204030204" pitchFamily="34" charset="0"/>
          <a:ea typeface="+mn-ea"/>
          <a:cs typeface="Calibri Light" panose="020F0302020204030204" pitchFamily="34" charset="0"/>
        </a:defRPr>
      </a:lvl2pPr>
      <a:lvl3pPr marL="628650" indent="-169863" algn="l" defTabSz="914400" rtl="0" eaLnBrk="1" latinLnBrk="0" hangingPunct="1">
        <a:lnSpc>
          <a:spcPct val="90000"/>
        </a:lnSpc>
        <a:spcBef>
          <a:spcPts val="500"/>
        </a:spcBef>
        <a:buClr>
          <a:srgbClr val="006D48"/>
        </a:buClr>
        <a:buFont typeface="System Font Regular"/>
        <a:buChar char="–"/>
        <a:tabLst/>
        <a:defRPr sz="2000" b="0" i="0" kern="1200">
          <a:solidFill>
            <a:schemeClr val="tx1"/>
          </a:solidFill>
          <a:latin typeface="Calibri Light" panose="020F0302020204030204" pitchFamily="34" charset="0"/>
          <a:ea typeface="+mn-ea"/>
          <a:cs typeface="Calibri Light" panose="020F0302020204030204" pitchFamily="34" charset="0"/>
        </a:defRPr>
      </a:lvl3pPr>
      <a:lvl4pPr marL="863600" indent="-171450" algn="l" defTabSz="914400" rtl="0" eaLnBrk="1" latinLnBrk="0" hangingPunct="1">
        <a:lnSpc>
          <a:spcPct val="90000"/>
        </a:lnSpc>
        <a:spcBef>
          <a:spcPts val="500"/>
        </a:spcBef>
        <a:buClr>
          <a:srgbClr val="006D48"/>
        </a:buClr>
        <a:buFont typeface="System Font Regular"/>
        <a:buChar char="-"/>
        <a:tabLst/>
        <a:defRPr sz="1800" b="0" i="0" kern="1200">
          <a:solidFill>
            <a:schemeClr val="tx1"/>
          </a:solidFill>
          <a:latin typeface="Calibri Light" panose="020F0302020204030204" pitchFamily="34" charset="0"/>
          <a:ea typeface="+mn-ea"/>
          <a:cs typeface="Calibri Light" panose="020F0302020204030204" pitchFamily="34" charset="0"/>
        </a:defRPr>
      </a:lvl4pPr>
      <a:lvl5pPr marL="1087438" indent="-169863" algn="l" defTabSz="914400" rtl="0" eaLnBrk="1" latinLnBrk="0" hangingPunct="1">
        <a:lnSpc>
          <a:spcPct val="90000"/>
        </a:lnSpc>
        <a:spcBef>
          <a:spcPts val="500"/>
        </a:spcBef>
        <a:buClr>
          <a:srgbClr val="006D48"/>
        </a:buClr>
        <a:buFont typeface="System Font Regular"/>
        <a:buChar char="·"/>
        <a:tabLst/>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2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49D9B6-CC47-3843-BF17-3D12EBE04FC3}"/>
              </a:ext>
            </a:extLst>
          </p:cNvPr>
          <p:cNvSpPr>
            <a:spLocks noGrp="1"/>
          </p:cNvSpPr>
          <p:nvPr>
            <p:ph type="ctrTitle" idx="4294967295"/>
          </p:nvPr>
        </p:nvSpPr>
        <p:spPr>
          <a:xfrm>
            <a:off x="1524000" y="1859798"/>
            <a:ext cx="9144000" cy="4398178"/>
          </a:xfrm>
        </p:spPr>
        <p:txBody>
          <a:bodyPr>
            <a:normAutofit/>
          </a:bodyPr>
          <a:lstStyle/>
          <a:p>
            <a:pPr algn="ctr">
              <a:spcBef>
                <a:spcPts val="600"/>
              </a:spcBef>
              <a:spcAft>
                <a:spcPts val="600"/>
              </a:spcAft>
            </a:pPr>
            <a:r>
              <a:rPr lang="en-US" altLang="en-US" sz="4400" b="1" dirty="0">
                <a:latin typeface="+mn-lt"/>
              </a:rPr>
              <a:t>Resident &amp; Fellow Section</a:t>
            </a:r>
            <a:br>
              <a:rPr lang="en-US" altLang="en-US" sz="4400" b="1" dirty="0">
                <a:latin typeface="+mn-lt"/>
              </a:rPr>
            </a:br>
            <a:r>
              <a:rPr lang="en-US" altLang="en-US" sz="4400" b="1" dirty="0">
                <a:latin typeface="+mn-lt"/>
              </a:rPr>
              <a:t>Teaching </a:t>
            </a:r>
            <a:r>
              <a:rPr lang="en-US" altLang="en-US" sz="4400" b="1" dirty="0" err="1">
                <a:latin typeface="+mn-lt"/>
              </a:rPr>
              <a:t>NeuroImage</a:t>
            </a:r>
            <a:br>
              <a:rPr lang="en-US" altLang="en-US" sz="3200" b="1" dirty="0">
                <a:latin typeface="Calibri" pitchFamily="34" charset="0"/>
              </a:rPr>
            </a:br>
            <a:br>
              <a:rPr lang="en-US" altLang="en-US" sz="3200" b="1" dirty="0">
                <a:latin typeface="Calibri" pitchFamily="34" charset="0"/>
              </a:rPr>
            </a:br>
            <a:br>
              <a:rPr lang="en-US" altLang="en-US" sz="3200" b="1" dirty="0">
                <a:latin typeface="Calibri" pitchFamily="34" charset="0"/>
              </a:rPr>
            </a:br>
            <a:r>
              <a:rPr lang="en-US" altLang="en-US" sz="3600" b="0" dirty="0">
                <a:latin typeface="+mn-lt"/>
              </a:rPr>
              <a:t>43-Year-Old Male With Left Arm Weakness and Pain</a:t>
            </a:r>
            <a:br>
              <a:rPr lang="en-US" altLang="en-US" sz="3600" b="0" dirty="0">
                <a:latin typeface="+mn-lt"/>
              </a:rPr>
            </a:br>
            <a:endParaRPr lang="en-US" sz="3600" b="0" spc="-100" dirty="0">
              <a:solidFill>
                <a:schemeClr val="tx1">
                  <a:lumMod val="95000"/>
                  <a:lumOff val="5000"/>
                </a:schemeClr>
              </a:solidFill>
              <a:latin typeface="+mn-lt"/>
            </a:endParaRPr>
          </a:p>
        </p:txBody>
      </p:sp>
      <p:pic>
        <p:nvPicPr>
          <p:cNvPr id="8" name="Picture 7">
            <a:extLst>
              <a:ext uri="{FF2B5EF4-FFF2-40B4-BE49-F238E27FC236}">
                <a16:creationId xmlns:a16="http://schemas.microsoft.com/office/drawing/2014/main" id="{AD2FCF76-B8EF-1A4F-ACCB-04B72065A83D}"/>
              </a:ext>
            </a:extLst>
          </p:cNvPr>
          <p:cNvPicPr>
            <a:picLocks noChangeAspect="1"/>
          </p:cNvPicPr>
          <p:nvPr/>
        </p:nvPicPr>
        <p:blipFill>
          <a:blip r:embed="rId2"/>
          <a:stretch>
            <a:fillRect/>
          </a:stretch>
        </p:blipFill>
        <p:spPr>
          <a:xfrm>
            <a:off x="5370915" y="6121100"/>
            <a:ext cx="1511814" cy="643085"/>
          </a:xfrm>
          <a:prstGeom prst="rect">
            <a:avLst/>
          </a:prstGeom>
        </p:spPr>
      </p:pic>
      <p:pic>
        <p:nvPicPr>
          <p:cNvPr id="10" name="Picture 9" descr="Text&#10;&#10;Description automatically generated">
            <a:extLst>
              <a:ext uri="{FF2B5EF4-FFF2-40B4-BE49-F238E27FC236}">
                <a16:creationId xmlns:a16="http://schemas.microsoft.com/office/drawing/2014/main" id="{ABEA4AC9-172E-B04F-AD22-D2A5D405C514}"/>
              </a:ext>
            </a:extLst>
          </p:cNvPr>
          <p:cNvPicPr>
            <a:picLocks noChangeAspect="1"/>
          </p:cNvPicPr>
          <p:nvPr/>
        </p:nvPicPr>
        <p:blipFill>
          <a:blip r:embed="rId3"/>
          <a:stretch>
            <a:fillRect/>
          </a:stretch>
        </p:blipFill>
        <p:spPr>
          <a:xfrm>
            <a:off x="319168" y="0"/>
            <a:ext cx="11879147" cy="2185261"/>
          </a:xfrm>
          <a:prstGeom prst="rect">
            <a:avLst/>
          </a:prstGeom>
        </p:spPr>
      </p:pic>
      <p:sp>
        <p:nvSpPr>
          <p:cNvPr id="3" name="TextBox 2">
            <a:extLst>
              <a:ext uri="{FF2B5EF4-FFF2-40B4-BE49-F238E27FC236}">
                <a16:creationId xmlns:a16="http://schemas.microsoft.com/office/drawing/2014/main" id="{4AA473F1-DB7A-4D0C-9E97-EBA5B765D302}"/>
              </a:ext>
            </a:extLst>
          </p:cNvPr>
          <p:cNvSpPr txBox="1"/>
          <p:nvPr/>
        </p:nvSpPr>
        <p:spPr>
          <a:xfrm>
            <a:off x="8633705" y="6257976"/>
            <a:ext cx="3564610" cy="461665"/>
          </a:xfrm>
          <a:prstGeom prst="rect">
            <a:avLst/>
          </a:prstGeom>
          <a:noFill/>
        </p:spPr>
        <p:txBody>
          <a:bodyPr wrap="square" rtlCol="0">
            <a:spAutoFit/>
          </a:bodyPr>
          <a:lstStyle/>
          <a:p>
            <a:r>
              <a:rPr lang="en-US" sz="2400" dirty="0"/>
              <a:t>First author et al.</a:t>
            </a:r>
          </a:p>
        </p:txBody>
      </p:sp>
      <p:sp>
        <p:nvSpPr>
          <p:cNvPr id="4" name="Rectangle 3">
            <a:extLst>
              <a:ext uri="{FF2B5EF4-FFF2-40B4-BE49-F238E27FC236}">
                <a16:creationId xmlns:a16="http://schemas.microsoft.com/office/drawing/2014/main" id="{860850C8-3FE1-47B0-B5A1-6DB4201793A7}"/>
              </a:ext>
            </a:extLst>
          </p:cNvPr>
          <p:cNvSpPr/>
          <p:nvPr/>
        </p:nvSpPr>
        <p:spPr>
          <a:xfrm>
            <a:off x="790414" y="6442642"/>
            <a:ext cx="733586" cy="215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32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B86C-0046-0847-AA19-7DC5660F0759}"/>
              </a:ext>
            </a:extLst>
          </p:cNvPr>
          <p:cNvSpPr>
            <a:spLocks noGrp="1"/>
          </p:cNvSpPr>
          <p:nvPr>
            <p:ph type="title"/>
          </p:nvPr>
        </p:nvSpPr>
        <p:spPr/>
        <p:txBody>
          <a:bodyPr>
            <a:normAutofit/>
          </a:bodyPr>
          <a:lstStyle/>
          <a:p>
            <a:r>
              <a:rPr lang="en-US" sz="4000" dirty="0"/>
              <a:t>Vignette</a:t>
            </a:r>
          </a:p>
        </p:txBody>
      </p:sp>
      <p:sp>
        <p:nvSpPr>
          <p:cNvPr id="3" name="Content Placeholder 2">
            <a:extLst>
              <a:ext uri="{FF2B5EF4-FFF2-40B4-BE49-F238E27FC236}">
                <a16:creationId xmlns:a16="http://schemas.microsoft.com/office/drawing/2014/main" id="{0E59BC63-83B2-2143-8468-F09F016CE2D4}"/>
              </a:ext>
            </a:extLst>
          </p:cNvPr>
          <p:cNvSpPr>
            <a:spLocks noGrp="1"/>
          </p:cNvSpPr>
          <p:nvPr>
            <p:ph idx="1"/>
          </p:nvPr>
        </p:nvSpPr>
        <p:spPr/>
        <p:txBody>
          <a:bodyPr>
            <a:normAutofit fontScale="77500" lnSpcReduction="20000"/>
          </a:bodyPr>
          <a:lstStyle/>
          <a:p>
            <a:r>
              <a:rPr lang="en-US" sz="3800" dirty="0">
                <a:latin typeface="Calibri" panose="020F0502020204030204" pitchFamily="34" charset="0"/>
                <a:cs typeface="Calibri" panose="020F0502020204030204" pitchFamily="34" charset="0"/>
              </a:rPr>
              <a:t>A 43-year-old male presented with five months of left-hand pain, extensor weakness, and dorsal sensory loss. There was no history of trauma, infection, or exercise-related symptoms </a:t>
            </a:r>
          </a:p>
          <a:p>
            <a:r>
              <a:rPr lang="en-US" sz="3800" dirty="0">
                <a:latin typeface="Calibri" panose="020F0502020204030204" pitchFamily="34" charset="0"/>
                <a:cs typeface="Calibri" panose="020F0502020204030204" pitchFamily="34" charset="0"/>
              </a:rPr>
              <a:t>Neurological examination showed atrophy and weakness (4/5 on the MCR scale) of the left brachioradialis, wrist, and finger extensors muscles. Sensation to pinprick and touch were reduced over the dorsum of the left hand </a:t>
            </a:r>
          </a:p>
          <a:p>
            <a:r>
              <a:rPr lang="en-US" sz="3800" dirty="0">
                <a:latin typeface="Calibri" panose="020F0502020204030204" pitchFamily="34" charset="0"/>
                <a:cs typeface="Calibri" panose="020F0502020204030204" pitchFamily="34" charset="0"/>
              </a:rPr>
              <a:t>NCV showed a reduction in CMAP (1.0mV) and SNAP (14uV) amplitudes in the left radial nerve. No conduction blocks or focal slowing were recorded. EMG also showed active denervation of the brachioradialis and forearm extensor muscles, sparing the triceps. An axonal radial sensorimotor neuropathy proximal to the brachioradialis muscle was diagnosed. </a:t>
            </a:r>
            <a:endParaRPr lang="en-US" dirty="0"/>
          </a:p>
        </p:txBody>
      </p:sp>
      <p:sp>
        <p:nvSpPr>
          <p:cNvPr id="4" name="Rectangle 3">
            <a:extLst>
              <a:ext uri="{FF2B5EF4-FFF2-40B4-BE49-F238E27FC236}">
                <a16:creationId xmlns:a16="http://schemas.microsoft.com/office/drawing/2014/main" id="{5012CDD2-989F-4243-8138-47F2482BB5B1}"/>
              </a:ext>
            </a:extLst>
          </p:cNvPr>
          <p:cNvSpPr/>
          <p:nvPr/>
        </p:nvSpPr>
        <p:spPr>
          <a:xfrm>
            <a:off x="838200" y="6462793"/>
            <a:ext cx="665136" cy="169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F53447A-B45E-40C8-A413-F1E5F4038891}"/>
              </a:ext>
            </a:extLst>
          </p:cNvPr>
          <p:cNvSpPr txBox="1"/>
          <p:nvPr/>
        </p:nvSpPr>
        <p:spPr>
          <a:xfrm>
            <a:off x="8679051" y="6293838"/>
            <a:ext cx="2433234" cy="461665"/>
          </a:xfrm>
          <a:prstGeom prst="rect">
            <a:avLst/>
          </a:prstGeom>
          <a:noFill/>
        </p:spPr>
        <p:txBody>
          <a:bodyPr wrap="square" rtlCol="0">
            <a:spAutoFit/>
          </a:bodyPr>
          <a:lstStyle/>
          <a:p>
            <a:r>
              <a:rPr lang="en-US" sz="2400" dirty="0"/>
              <a:t>First author et al</a:t>
            </a:r>
            <a:r>
              <a:rPr lang="en-US" dirty="0"/>
              <a:t>.</a:t>
            </a:r>
          </a:p>
        </p:txBody>
      </p:sp>
    </p:spTree>
    <p:extLst>
      <p:ext uri="{BB962C8B-B14F-4D97-AF65-F5344CB8AC3E}">
        <p14:creationId xmlns:p14="http://schemas.microsoft.com/office/powerpoint/2010/main" val="388938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E9FAE5-417D-8949-8720-0B69E8A38F50}"/>
              </a:ext>
            </a:extLst>
          </p:cNvPr>
          <p:cNvSpPr>
            <a:spLocks noGrp="1"/>
          </p:cNvSpPr>
          <p:nvPr>
            <p:ph type="title"/>
          </p:nvPr>
        </p:nvSpPr>
        <p:spPr/>
        <p:txBody>
          <a:bodyPr>
            <a:normAutofit/>
          </a:bodyPr>
          <a:lstStyle/>
          <a:p>
            <a:r>
              <a:rPr lang="en-US" sz="4000" dirty="0"/>
              <a:t>Imaging</a:t>
            </a:r>
          </a:p>
        </p:txBody>
      </p:sp>
      <p:sp>
        <p:nvSpPr>
          <p:cNvPr id="3" name="TextBox 2">
            <a:extLst>
              <a:ext uri="{FF2B5EF4-FFF2-40B4-BE49-F238E27FC236}">
                <a16:creationId xmlns:a16="http://schemas.microsoft.com/office/drawing/2014/main" id="{3629ED3D-902F-4280-9072-9D2ACF6D914B}"/>
              </a:ext>
            </a:extLst>
          </p:cNvPr>
          <p:cNvSpPr txBox="1"/>
          <p:nvPr/>
        </p:nvSpPr>
        <p:spPr>
          <a:xfrm>
            <a:off x="8415580" y="6329906"/>
            <a:ext cx="2727701" cy="461665"/>
          </a:xfrm>
          <a:prstGeom prst="rect">
            <a:avLst/>
          </a:prstGeom>
          <a:noFill/>
        </p:spPr>
        <p:txBody>
          <a:bodyPr wrap="square" rtlCol="0">
            <a:spAutoFit/>
          </a:bodyPr>
          <a:lstStyle/>
          <a:p>
            <a:r>
              <a:rPr lang="en-US" sz="2400" dirty="0"/>
              <a:t>First author et al.</a:t>
            </a:r>
          </a:p>
        </p:txBody>
      </p:sp>
      <p:pic>
        <p:nvPicPr>
          <p:cNvPr id="39" name="Content Placeholder 38" descr="A picture containing text&#10;&#10;Description automatically generated">
            <a:extLst>
              <a:ext uri="{FF2B5EF4-FFF2-40B4-BE49-F238E27FC236}">
                <a16:creationId xmlns:a16="http://schemas.microsoft.com/office/drawing/2014/main" id="{A4E8068D-A813-997B-13AF-730C3B1CBE02}"/>
              </a:ext>
            </a:extLst>
          </p:cNvPr>
          <p:cNvPicPr>
            <a:picLocks noGrp="1" noChangeAspect="1"/>
          </p:cNvPicPr>
          <p:nvPr>
            <p:ph idx="1"/>
          </p:nvPr>
        </p:nvPicPr>
        <p:blipFill>
          <a:blip r:embed="rId3"/>
          <a:stretch>
            <a:fillRect/>
          </a:stretch>
        </p:blipFill>
        <p:spPr>
          <a:xfrm>
            <a:off x="2162175" y="1397085"/>
            <a:ext cx="8058150" cy="4578223"/>
          </a:xfrm>
        </p:spPr>
      </p:pic>
      <p:sp>
        <p:nvSpPr>
          <p:cNvPr id="40" name="Rectangle 39">
            <a:extLst>
              <a:ext uri="{FF2B5EF4-FFF2-40B4-BE49-F238E27FC236}">
                <a16:creationId xmlns:a16="http://schemas.microsoft.com/office/drawing/2014/main" id="{4FEAFACD-1B68-3B2C-9057-FE12E8FF05D7}"/>
              </a:ext>
            </a:extLst>
          </p:cNvPr>
          <p:cNvSpPr/>
          <p:nvPr/>
        </p:nvSpPr>
        <p:spPr>
          <a:xfrm>
            <a:off x="728420" y="6493790"/>
            <a:ext cx="790414" cy="138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251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E9FAE5-417D-8949-8720-0B69E8A38F50}"/>
              </a:ext>
            </a:extLst>
          </p:cNvPr>
          <p:cNvSpPr>
            <a:spLocks noGrp="1"/>
          </p:cNvSpPr>
          <p:nvPr>
            <p:ph type="title"/>
          </p:nvPr>
        </p:nvSpPr>
        <p:spPr/>
        <p:txBody>
          <a:bodyPr>
            <a:normAutofit/>
          </a:bodyPr>
          <a:lstStyle/>
          <a:p>
            <a:r>
              <a:rPr lang="en-US" sz="4000" dirty="0"/>
              <a:t>Imaging</a:t>
            </a:r>
          </a:p>
        </p:txBody>
      </p:sp>
      <p:sp>
        <p:nvSpPr>
          <p:cNvPr id="3" name="TextBox 2">
            <a:extLst>
              <a:ext uri="{FF2B5EF4-FFF2-40B4-BE49-F238E27FC236}">
                <a16:creationId xmlns:a16="http://schemas.microsoft.com/office/drawing/2014/main" id="{3629ED3D-902F-4280-9072-9D2ACF6D914B}"/>
              </a:ext>
            </a:extLst>
          </p:cNvPr>
          <p:cNvSpPr txBox="1"/>
          <p:nvPr/>
        </p:nvSpPr>
        <p:spPr>
          <a:xfrm>
            <a:off x="8415580" y="6329906"/>
            <a:ext cx="2727701" cy="461665"/>
          </a:xfrm>
          <a:prstGeom prst="rect">
            <a:avLst/>
          </a:prstGeom>
          <a:noFill/>
        </p:spPr>
        <p:txBody>
          <a:bodyPr wrap="square" rtlCol="0">
            <a:spAutoFit/>
          </a:bodyPr>
          <a:lstStyle/>
          <a:p>
            <a:r>
              <a:rPr lang="en-US" sz="2400" dirty="0"/>
              <a:t>First author et al.</a:t>
            </a:r>
          </a:p>
        </p:txBody>
      </p:sp>
      <p:pic>
        <p:nvPicPr>
          <p:cNvPr id="8" name="Content Placeholder 7" descr="A picture containing text&#10;&#10;Description automatically generated">
            <a:extLst>
              <a:ext uri="{FF2B5EF4-FFF2-40B4-BE49-F238E27FC236}">
                <a16:creationId xmlns:a16="http://schemas.microsoft.com/office/drawing/2014/main" id="{4D96680C-8CAF-4D96-88A4-1F8EA4EA405D}"/>
              </a:ext>
            </a:extLst>
          </p:cNvPr>
          <p:cNvPicPr>
            <a:picLocks noGrp="1" noChangeAspect="1"/>
          </p:cNvPicPr>
          <p:nvPr>
            <p:ph idx="1"/>
          </p:nvPr>
        </p:nvPicPr>
        <p:blipFill>
          <a:blip r:embed="rId3"/>
          <a:stretch>
            <a:fillRect/>
          </a:stretch>
        </p:blipFill>
        <p:spPr>
          <a:xfrm>
            <a:off x="1397420" y="1548984"/>
            <a:ext cx="9587660" cy="4097837"/>
          </a:xfrm>
        </p:spPr>
      </p:pic>
      <p:sp>
        <p:nvSpPr>
          <p:cNvPr id="9" name="Rectangle 8">
            <a:extLst>
              <a:ext uri="{FF2B5EF4-FFF2-40B4-BE49-F238E27FC236}">
                <a16:creationId xmlns:a16="http://schemas.microsoft.com/office/drawing/2014/main" id="{2801CF7D-CA4E-5EAC-65C0-0D5E5BE896E7}"/>
              </a:ext>
            </a:extLst>
          </p:cNvPr>
          <p:cNvSpPr/>
          <p:nvPr/>
        </p:nvSpPr>
        <p:spPr>
          <a:xfrm>
            <a:off x="728420" y="6493790"/>
            <a:ext cx="790414" cy="138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14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4306-E65F-9048-B432-E75DAC82A074}"/>
              </a:ext>
            </a:extLst>
          </p:cNvPr>
          <p:cNvSpPr>
            <a:spLocks noGrp="1"/>
          </p:cNvSpPr>
          <p:nvPr>
            <p:ph type="title"/>
          </p:nvPr>
        </p:nvSpPr>
        <p:spPr/>
        <p:txBody>
          <a:bodyPr>
            <a:normAutofit/>
          </a:bodyPr>
          <a:lstStyle/>
          <a:p>
            <a:r>
              <a:rPr lang="en-US" sz="4000" dirty="0">
                <a:latin typeface="Calibri" panose="020F0502020204030204" pitchFamily="34" charset="0"/>
              </a:rPr>
              <a:t>Radial compression neuropathy secondary to accessory belly of the triceps muscle</a:t>
            </a:r>
          </a:p>
        </p:txBody>
      </p:sp>
      <p:sp>
        <p:nvSpPr>
          <p:cNvPr id="3" name="Content Placeholder 2">
            <a:extLst>
              <a:ext uri="{FF2B5EF4-FFF2-40B4-BE49-F238E27FC236}">
                <a16:creationId xmlns:a16="http://schemas.microsoft.com/office/drawing/2014/main" id="{CE98AF31-E92F-0949-8F6C-7787EEDEC9F4}"/>
              </a:ext>
            </a:extLst>
          </p:cNvPr>
          <p:cNvSpPr>
            <a:spLocks noGrp="1"/>
          </p:cNvSpPr>
          <p:nvPr>
            <p:ph idx="1"/>
          </p:nvPr>
        </p:nvSpPr>
        <p:spPr>
          <a:xfrm>
            <a:off x="838200" y="1751308"/>
            <a:ext cx="10706100" cy="4578598"/>
          </a:xfrm>
        </p:spPr>
        <p:txBody>
          <a:bodyPr>
            <a:normAutofit/>
          </a:bodyPr>
          <a:lstStyle/>
          <a:p>
            <a:r>
              <a:rPr lang="en-US" sz="3200" dirty="0">
                <a:latin typeface="Calibri" panose="020F0502020204030204" pitchFamily="34" charset="0"/>
                <a:cs typeface="Calibri" panose="020F0502020204030204" pitchFamily="34" charset="0"/>
              </a:rPr>
              <a:t>Muscle anatomical variants are an infrequent cause of radial nerve entrapment, and images are crucial to identify this etiology.</a:t>
            </a:r>
            <a:r>
              <a:rPr lang="en-US" sz="3200" baseline="30000" dirty="0">
                <a:latin typeface="Calibri" panose="020F0502020204030204" pitchFamily="34" charset="0"/>
                <a:cs typeface="Calibri" panose="020F0502020204030204" pitchFamily="34" charset="0"/>
              </a:rPr>
              <a:t>1,2</a:t>
            </a:r>
            <a:r>
              <a:rPr lang="en-US" sz="3200" dirty="0">
                <a:latin typeface="Calibri" panose="020F0502020204030204" pitchFamily="34" charset="0"/>
                <a:cs typeface="Calibri" panose="020F0502020204030204" pitchFamily="34" charset="0"/>
              </a:rPr>
              <a:t> </a:t>
            </a:r>
          </a:p>
        </p:txBody>
      </p:sp>
      <p:sp>
        <p:nvSpPr>
          <p:cNvPr id="4" name="Rectangle 3">
            <a:extLst>
              <a:ext uri="{FF2B5EF4-FFF2-40B4-BE49-F238E27FC236}">
                <a16:creationId xmlns:a16="http://schemas.microsoft.com/office/drawing/2014/main" id="{58DD2FF7-59A6-401A-A7E3-5CBE0D1FDF86}"/>
              </a:ext>
            </a:extLst>
          </p:cNvPr>
          <p:cNvSpPr/>
          <p:nvPr/>
        </p:nvSpPr>
        <p:spPr>
          <a:xfrm>
            <a:off x="728420" y="6493790"/>
            <a:ext cx="790414" cy="1389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68F387-81D2-4879-B7D5-5E6B62E0E0AC}"/>
              </a:ext>
            </a:extLst>
          </p:cNvPr>
          <p:cNvSpPr txBox="1"/>
          <p:nvPr/>
        </p:nvSpPr>
        <p:spPr>
          <a:xfrm>
            <a:off x="8375542" y="6329906"/>
            <a:ext cx="2759183" cy="461665"/>
          </a:xfrm>
          <a:prstGeom prst="rect">
            <a:avLst/>
          </a:prstGeom>
          <a:noFill/>
        </p:spPr>
        <p:txBody>
          <a:bodyPr wrap="square" rtlCol="0">
            <a:spAutoFit/>
          </a:bodyPr>
          <a:lstStyle/>
          <a:p>
            <a:r>
              <a:rPr lang="en-US" sz="2400" dirty="0"/>
              <a:t>First author et al.</a:t>
            </a:r>
          </a:p>
        </p:txBody>
      </p:sp>
    </p:spTree>
    <p:extLst>
      <p:ext uri="{BB962C8B-B14F-4D97-AF65-F5344CB8AC3E}">
        <p14:creationId xmlns:p14="http://schemas.microsoft.com/office/powerpoint/2010/main" val="3936039328"/>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piration_x0020_Year xmlns="ea1f59c0-4948-4e73-937f-31cab6f39bca" xsi:nil="true"/>
    <Doc_x0020_Status xmlns="ea1f59c0-4948-4e73-937f-31cab6f39bca">Active</Doc_x0020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12F9938919D04B934E9D542364D6DB" ma:contentTypeVersion="18" ma:contentTypeDescription="Create a new document." ma:contentTypeScope="" ma:versionID="f7adbc60af6e84701eb3b7a257197318">
  <xsd:schema xmlns:xsd="http://www.w3.org/2001/XMLSchema" xmlns:xs="http://www.w3.org/2001/XMLSchema" xmlns:p="http://schemas.microsoft.com/office/2006/metadata/properties" xmlns:ns2="ea1f59c0-4948-4e73-937f-31cab6f39bca" xmlns:ns3="047bc3df-2958-4e29-a498-559af8fd7db8" targetNamespace="http://schemas.microsoft.com/office/2006/metadata/properties" ma:root="true" ma:fieldsID="5adeaf9294bd66cf92ee999be605d8ab" ns2:_="" ns3:_="">
    <xsd:import namespace="ea1f59c0-4948-4e73-937f-31cab6f39bca"/>
    <xsd:import namespace="047bc3df-2958-4e29-a498-559af8fd7db8"/>
    <xsd:element name="properties">
      <xsd:complexType>
        <xsd:sequence>
          <xsd:element name="documentManagement">
            <xsd:complexType>
              <xsd:all>
                <xsd:element ref="ns2:Expiration_x0020_Year" minOccurs="0"/>
                <xsd:element ref="ns2:Doc_x0020_Status"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1f59c0-4948-4e73-937f-31cab6f39bca" elementFormDefault="qualified">
    <xsd:import namespace="http://schemas.microsoft.com/office/2006/documentManagement/types"/>
    <xsd:import namespace="http://schemas.microsoft.com/office/infopath/2007/PartnerControls"/>
    <xsd:element name="Expiration_x0020_Year" ma:index="4" nillable="true" ma:displayName="Expiration Year" ma:format="Dropdown" ma:internalName="Expiration_x0020_Year" ma:readOnly="false">
      <xsd:simpleType>
        <xsd:restriction base="dms:Choice">
          <xsd:enumeration value="No Expiration"/>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restriction>
      </xsd:simpleType>
    </xsd:element>
    <xsd:element name="Doc_x0020_Status" ma:index="5" nillable="true" ma:displayName="Doc Status" ma:default="Active" ma:format="Dropdown" ma:internalName="Doc_x0020_Status" ma:readOnly="false">
      <xsd:simpleType>
        <xsd:restriction base="dms:Choice">
          <xsd:enumeration value="Active"/>
          <xsd:enumeration value="Inactive"/>
          <xsd:enumeration value="To Be Deleted"/>
          <xsd:enumeration value="Draft"/>
          <xsd:enumeration value="Final"/>
          <xsd:enumeration value="Archive"/>
        </xsd:restrictio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7bc3df-2958-4e29-a498-559af8fd7db8" elementFormDefault="qualified">
    <xsd:import namespace="http://schemas.microsoft.com/office/2006/documentManagement/types"/>
    <xsd:import namespace="http://schemas.microsoft.com/office/infopath/2007/PartnerControls"/>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9DC32D-CD3A-4FA1-8DF0-0C6F2C8996F2}">
  <ds:schemaRefs>
    <ds:schemaRef ds:uri="http://schemas.microsoft.com/office/2006/metadata/properties"/>
    <ds:schemaRef ds:uri="http://schemas.microsoft.com/office/infopath/2007/PartnerControls"/>
    <ds:schemaRef ds:uri="ea1f59c0-4948-4e73-937f-31cab6f39bca"/>
  </ds:schemaRefs>
</ds:datastoreItem>
</file>

<file path=customXml/itemProps2.xml><?xml version="1.0" encoding="utf-8"?>
<ds:datastoreItem xmlns:ds="http://schemas.openxmlformats.org/officeDocument/2006/customXml" ds:itemID="{7B733709-063B-4DA7-88B6-CBF3131FC09D}">
  <ds:schemaRefs>
    <ds:schemaRef ds:uri="http://schemas.microsoft.com/sharepoint/v3/contenttype/forms"/>
  </ds:schemaRefs>
</ds:datastoreItem>
</file>

<file path=customXml/itemProps3.xml><?xml version="1.0" encoding="utf-8"?>
<ds:datastoreItem xmlns:ds="http://schemas.openxmlformats.org/officeDocument/2006/customXml" ds:itemID="{5FAFF5CC-2ACE-438F-BBE0-C714D0D2E6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1f59c0-4948-4e73-937f-31cab6f39bca"/>
    <ds:schemaRef ds:uri="047bc3df-2958-4e29-a498-559af8fd7d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1143</TotalTime>
  <Words>449</Words>
  <Application>Microsoft Office PowerPoint</Application>
  <PresentationFormat>Widescreen</PresentationFormat>
  <Paragraphs>21</Paragraphs>
  <Slides>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Calibri Light</vt:lpstr>
      <vt:lpstr>Helvetica</vt:lpstr>
      <vt:lpstr>Symbol</vt:lpstr>
      <vt:lpstr>System Font Regular</vt:lpstr>
      <vt:lpstr>Wingdings</vt:lpstr>
      <vt:lpstr>Office Theme</vt:lpstr>
      <vt:lpstr>Resident &amp; Fellow Section Teaching NeuroImage   43-Year-Old Male With Left Arm Weakness and Pain </vt:lpstr>
      <vt:lpstr>Vignette</vt:lpstr>
      <vt:lpstr>Imaging</vt:lpstr>
      <vt:lpstr>Imaging</vt:lpstr>
      <vt:lpstr>Radial compression neuropathy secondary to accessory belly of the triceps muscle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Hopwood</dc:creator>
  <cp:lastModifiedBy>Andrea Rahkola</cp:lastModifiedBy>
  <cp:revision>40</cp:revision>
  <dcterms:created xsi:type="dcterms:W3CDTF">2021-03-03T19:05:39Z</dcterms:created>
  <dcterms:modified xsi:type="dcterms:W3CDTF">2023-04-27T21:37:32Z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0x0101004112F9938919D04B934E9D542364D6DB</vt:lpwstr>
  </property>
</Properties>
</file>