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2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79122" autoAdjust="0"/>
  </p:normalViewPr>
  <p:slideViewPr>
    <p:cSldViewPr snapToGrid="0" snapToObjects="1" showGuides="1">
      <p:cViewPr varScale="1">
        <p:scale>
          <a:sx n="53" d="100"/>
          <a:sy n="53" d="100"/>
        </p:scale>
        <p:origin x="1152" y="52"/>
      </p:cViewPr>
      <p:guideLst>
        <p:guide orient="horz" pos="2160"/>
        <p:guide pos="3912"/>
      </p:guideLst>
    </p:cSldViewPr>
  </p:slideViewPr>
  <p:outlineViewPr>
    <p:cViewPr>
      <p:scale>
        <a:sx n="33" d="100"/>
        <a:sy n="33" d="100"/>
      </p:scale>
      <p:origin x="0" y="-3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1" d="100"/>
          <a:sy n="51" d="100"/>
        </p:scale>
        <p:origin x="2692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C5CF09-37D6-4680-AF13-891938B3D27B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802FC5-D8ED-432A-B5FA-A6526FF90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016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802FC5-D8ED-432A-B5FA-A6526FF90EC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22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Extended Figure: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Examination and imaging findings.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Pink and violaceous papules and nodules on the (A) back and (B) chest and shoulder. Axial T1 post-contrast MRI brain sequences showing: (C) linear enhancement of bilateral facial and vestibulocochlear nerve complexes; enhancement of the right trigeminal nerve in Meckel's cave; and (D) pre- and post-contrast axial T1 sequences highlighting patchy spinal leptomeningeal as well as cauda equina nerve root enhancement, cumulatively concerning for leptomeningeal disease.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802FC5-D8ED-432A-B5FA-A6526FF90E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119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References: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1)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Alcaraz I,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Cerroni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Rütten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Kutzner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Requena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L. Cutaneous metastases from internal malignancies: a clinicopathologic and immunohistochemical review. Am J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Dermatopathol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2012 Jun;34(4):347-93.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doi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10.1097/DAD.0b013e31823069cf. PMID: 22617133.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2)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Demopoulos A. Clinical features and diagnosis of leptomeningeal disease from solid tumors. Post TW, ed. UpToDate, Waltham, MA: UpToDate, Inc. (Lasted updated May 24, 2022).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3)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Guo JW, Zhang XT, Chen XS, Zhang XC, Zheng GJ, Zhang BP, Cai YF. Leptomeningeal carcinomatosis as the initial manifestation of gastric adenocarcinoma: a case report. World J Gastroenterol. 2014 Feb 28;20(8):2120-6.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4)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Ali S, Khan MT,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Idrisov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EA, Maqsood A,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Asad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-Ur-Rahman F,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Abusaada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K. Signet Cell in the Brain: A Case Report of Leptomeningeal Carcinomatosis as the Presenting Feature of Gastric Signet Cell Cancer.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Cureus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2017 Mar 7;9(3):e1085.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802FC5-D8ED-432A-B5FA-A6526FF90E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1EBFC-2324-3B45-B2BC-CF4EFE6CE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3777" y="1122363"/>
            <a:ext cx="10670512" cy="2387600"/>
          </a:xfrm>
        </p:spPr>
        <p:txBody>
          <a:bodyPr anchor="b"/>
          <a:lstStyle>
            <a:lvl1pPr algn="ctr">
              <a:lnSpc>
                <a:spcPct val="80000"/>
              </a:lnSpc>
              <a:defRPr sz="6000" spc="-1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F36CAC-0D31-9F49-9E9F-084E893CD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3777" y="3602038"/>
            <a:ext cx="1067051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DD6D708-E83F-EF41-932A-073B7BF574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F521108-5E80-D64F-9572-6A2690301C2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B8F8B5-DF68-A646-AA14-99B24DE39958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7448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727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627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41A53-9B07-DF4A-AC40-7BF97CF40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56B5E-4F9D-2446-ADA1-979B75DD2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100"/>
              </a:spcBef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600"/>
              </a:spcBef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AFA28F-B750-874B-B349-803073DF80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397A64C-ACBD-6F4D-93F8-4F3B3D889F3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A95017A-1C8C-5D47-A269-FEC516306EEE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09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66871-BA6F-5B40-8367-906D6BEF6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09738"/>
            <a:ext cx="10712445" cy="2852737"/>
          </a:xfrm>
        </p:spPr>
        <p:txBody>
          <a:bodyPr anchor="b"/>
          <a:lstStyle>
            <a:lvl1pPr>
              <a:defRPr sz="6000" spc="-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43E4DB-7DF6-144A-84D6-0E4970FB4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589463"/>
            <a:ext cx="1071244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E82BA4-AC08-9A41-8CC4-E2DDC67C12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7B6A6C-97FF-AE41-B21F-D3792A617C7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231892D-11DD-2E48-86AB-A4D7331C1390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562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8271F-8406-E04C-86C5-9970401A6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BDF0E-7A1E-6047-933B-CB601FBF63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28008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6D797C-594F-1F49-8ED0-8E2FE0891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4218" y="1825625"/>
            <a:ext cx="528008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2A5FC1C-D054-E445-83A2-7A8141C5F8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FFD5C6F-605F-6743-A37C-6CE4BB6297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73F95B9-3BE5-6344-B93E-A2D0B7515C22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27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8239B-5228-404F-BF95-971E9EB30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704503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FC127E-2184-E142-BE06-C942CBEDB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258886" cy="823912"/>
          </a:xfrm>
        </p:spPr>
        <p:txBody>
          <a:bodyPr anchor="b"/>
          <a:lstStyle>
            <a:lvl1pPr marL="0" indent="0">
              <a:buNone/>
              <a:defRPr sz="30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CDCFEF-4DE4-5143-8A46-62876E45C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258886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DF3E4A-6A88-6346-948A-DC32CACA3F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9511" y="1681163"/>
            <a:ext cx="5284785" cy="823912"/>
          </a:xfrm>
        </p:spPr>
        <p:txBody>
          <a:bodyPr anchor="b"/>
          <a:lstStyle>
            <a:lvl1pPr marL="0" indent="0">
              <a:buNone/>
              <a:defRPr sz="30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DA5EC0-0E40-7C48-9DD2-67A8991B91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9511" y="2505075"/>
            <a:ext cx="52847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FBA8EF2-CE8B-0C4C-925B-A5B85DA220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F5615BE-4C4C-7A4C-8746-5D04D41EDE9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5C4ACD-295C-7A43-AC90-82FC2D18C8F1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3046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77330-16C8-D14E-89B2-7FA93BE29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609EB8-115B-184B-89C8-FAC329D1DA5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723898-799F-224C-B305-F5D82C62769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324A33B-B42D-3C46-8906-8461212C5120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7640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1649D-01BC-E341-98F1-FE00BE705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AD8F7-6BCE-8A4F-A5AE-ECAFF1B8D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987425"/>
            <a:ext cx="6361103" cy="5133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357B8E-E0AB-684B-8CCF-E3E2118B3E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637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7BD0593-647F-F349-B811-79D2AACF98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12E047E-EF1E-724B-979B-6657EE62F32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C4EC78-B7C2-7143-A3A7-F06F23F9C460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49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5B6E4-B4A7-AC45-8E34-6BC606D1B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788616-B846-9749-BF04-744294881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51336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FE0DB-9F2A-174A-8721-AD23C0A89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637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CE4B625-1895-704C-8675-1211F2AB94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2EB2812-A870-4741-8184-E6ECE4EEF43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790FFC8-003A-E74C-8497-6CB38FBB40E9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282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549FE9-1F21-CD4D-A7E3-E121222F7F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40E9DC0-E7EB-6941-B4F7-2148F11B1F7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FB84BF8-AF00-2A47-81A0-DB0FA4B13C09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2794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EBF8BA-FFFA-5B49-A645-DA1B51EB9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5276"/>
            <a:ext cx="10706100" cy="11718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38506-69D7-3348-9AD1-EBE927EF2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09079"/>
            <a:ext cx="10706100" cy="4820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6EAC31B-1A01-294F-A844-16A0D28C04CB}"/>
              </a:ext>
            </a:extLst>
          </p:cNvPr>
          <p:cNvSpPr/>
          <p:nvPr userDrawn="1"/>
        </p:nvSpPr>
        <p:spPr>
          <a:xfrm>
            <a:off x="0" y="0"/>
            <a:ext cx="322729" cy="6858000"/>
          </a:xfrm>
          <a:prstGeom prst="rect">
            <a:avLst/>
          </a:prstGeom>
          <a:solidFill>
            <a:srgbClr val="006D4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5439AE-7F11-0A48-8273-B910EFE57EF2}"/>
              </a:ext>
            </a:extLst>
          </p:cNvPr>
          <p:cNvSpPr txBox="1"/>
          <p:nvPr userDrawn="1"/>
        </p:nvSpPr>
        <p:spPr>
          <a:xfrm>
            <a:off x="838200" y="6492875"/>
            <a:ext cx="30378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Confidential. © 2021 American Academy of Neurology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8A0F39-BAD0-2D4D-8E02-3FA17BA79B5F}"/>
              </a:ext>
            </a:extLst>
          </p:cNvPr>
          <p:cNvSpPr txBox="1"/>
          <p:nvPr userDrawn="1"/>
        </p:nvSpPr>
        <p:spPr>
          <a:xfrm>
            <a:off x="8498842" y="6492875"/>
            <a:ext cx="30378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25D3C1-E271-5D44-9F02-3945EF68A76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109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5" r:id="rId9"/>
    <p:sldLayoutId id="2147483658" r:id="rId10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800" b="1" i="0" kern="1200" spc="-100" baseline="0">
          <a:solidFill>
            <a:srgbClr val="006D48"/>
          </a:solidFill>
          <a:latin typeface="Arial" panose="020B0604020202020204" pitchFamily="34" charset="0"/>
          <a:ea typeface="+mj-ea"/>
          <a:cs typeface="Calibri" panose="020F0502020204030204" pitchFamily="34" charset="0"/>
        </a:defRPr>
      </a:lvl1pPr>
    </p:titleStyle>
    <p:bodyStyle>
      <a:lvl1pPr marL="180975" indent="-180975" algn="l" defTabSz="914400" rtl="0" eaLnBrk="1" latinLnBrk="0" hangingPunct="1">
        <a:lnSpc>
          <a:spcPct val="90000"/>
        </a:lnSpc>
        <a:spcBef>
          <a:spcPts val="1000"/>
        </a:spcBef>
        <a:buClr>
          <a:srgbClr val="006D48"/>
        </a:buClr>
        <a:buFont typeface="Wingdings" pitchFamily="2" charset="2"/>
        <a:buChar char="§"/>
        <a:tabLst/>
        <a:defRPr sz="3000" b="0" i="0" kern="1200" spc="-10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404813" indent="-171450" algn="l" defTabSz="914400" rtl="0" eaLnBrk="1" latinLnBrk="0" hangingPunct="1">
        <a:lnSpc>
          <a:spcPct val="85000"/>
        </a:lnSpc>
        <a:spcBef>
          <a:spcPts val="600"/>
        </a:spcBef>
        <a:buClr>
          <a:srgbClr val="006D48"/>
        </a:buClr>
        <a:buFont typeface="Arial" panose="020B0604020202020204" pitchFamily="34" charset="0"/>
        <a:buChar char="•"/>
        <a:tabLst/>
        <a:defRPr sz="2600" b="0" i="0" kern="1200" spc="-5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628650" indent="-169863" algn="l" defTabSz="914400" rtl="0" eaLnBrk="1" latinLnBrk="0" hangingPunct="1">
        <a:lnSpc>
          <a:spcPct val="90000"/>
        </a:lnSpc>
        <a:spcBef>
          <a:spcPts val="500"/>
        </a:spcBef>
        <a:buClr>
          <a:srgbClr val="006D48"/>
        </a:buClr>
        <a:buFont typeface="System Font Regular"/>
        <a:buChar char="–"/>
        <a:tabLst/>
        <a:defRPr sz="20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863600" indent="-171450" algn="l" defTabSz="914400" rtl="0" eaLnBrk="1" latinLnBrk="0" hangingPunct="1">
        <a:lnSpc>
          <a:spcPct val="90000"/>
        </a:lnSpc>
        <a:spcBef>
          <a:spcPts val="500"/>
        </a:spcBef>
        <a:buClr>
          <a:srgbClr val="006D48"/>
        </a:buClr>
        <a:buFont typeface="System Font Regular"/>
        <a:buChar char="-"/>
        <a:tabLst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087438" indent="-169863" algn="l" defTabSz="914400" rtl="0" eaLnBrk="1" latinLnBrk="0" hangingPunct="1">
        <a:lnSpc>
          <a:spcPct val="90000"/>
        </a:lnSpc>
        <a:spcBef>
          <a:spcPts val="500"/>
        </a:spcBef>
        <a:buClr>
          <a:srgbClr val="006D48"/>
        </a:buClr>
        <a:buFont typeface="System Font Regular"/>
        <a:buChar char="·"/>
        <a:tabLst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727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949D9B6-CC47-3843-BF17-3D12EBE04FC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859798"/>
            <a:ext cx="9144000" cy="4398178"/>
          </a:xfrm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altLang="en-US" sz="4400" b="1" dirty="0">
                <a:latin typeface="+mn-lt"/>
              </a:rPr>
              <a:t>Resident &amp; Fellow Section</a:t>
            </a:r>
            <a:br>
              <a:rPr lang="en-US" altLang="en-US" sz="4400" b="1" dirty="0">
                <a:latin typeface="+mn-lt"/>
              </a:rPr>
            </a:br>
            <a:r>
              <a:rPr lang="en-US" altLang="en-US" sz="4400" b="1" dirty="0">
                <a:latin typeface="+mn-lt"/>
              </a:rPr>
              <a:t>Teaching NeuroImage</a:t>
            </a:r>
            <a:br>
              <a:rPr lang="en-US" altLang="en-US" sz="3200" b="1" dirty="0">
                <a:latin typeface="Calibri" pitchFamily="34" charset="0"/>
              </a:rPr>
            </a:br>
            <a:br>
              <a:rPr lang="en-US" altLang="en-US" sz="3200" b="1" dirty="0">
                <a:latin typeface="Calibri" pitchFamily="34" charset="0"/>
              </a:rPr>
            </a:br>
            <a:br>
              <a:rPr lang="en-US" altLang="en-US" sz="3600" b="0" dirty="0">
                <a:latin typeface="+mn-lt"/>
              </a:rPr>
            </a:br>
            <a:r>
              <a:rPr lang="en-US" altLang="en-US" sz="3600" b="0" dirty="0">
                <a:latin typeface="+mn-lt"/>
              </a:rPr>
              <a:t>A 61-year-old male with </a:t>
            </a:r>
            <a:br>
              <a:rPr lang="en-US" altLang="en-US" sz="3600" b="0" dirty="0">
                <a:latin typeface="+mn-lt"/>
              </a:rPr>
            </a:br>
            <a:r>
              <a:rPr lang="en-US" altLang="en-US" sz="3600" b="0" dirty="0">
                <a:latin typeface="+mn-lt"/>
              </a:rPr>
              <a:t>positional headache and weight loss</a:t>
            </a:r>
            <a:br>
              <a:rPr lang="en-US" altLang="en-US" sz="3600" b="0" dirty="0">
                <a:latin typeface="+mn-lt"/>
              </a:rPr>
            </a:br>
            <a:endParaRPr lang="en-US" sz="3600" b="0" spc="-1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D2FCF76-B8EF-1A4F-ACCB-04B72065A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0915" y="6121100"/>
            <a:ext cx="1511814" cy="643085"/>
          </a:xfrm>
          <a:prstGeom prst="rect">
            <a:avLst/>
          </a:prstGeom>
        </p:spPr>
      </p:pic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ABEA4AC9-172E-B04F-AD22-D2A5D405C5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68" y="0"/>
            <a:ext cx="11879147" cy="218526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AA473F1-DB7A-4D0C-9E97-EBA5B765D302}"/>
              </a:ext>
            </a:extLst>
          </p:cNvPr>
          <p:cNvSpPr txBox="1"/>
          <p:nvPr/>
        </p:nvSpPr>
        <p:spPr>
          <a:xfrm>
            <a:off x="8633705" y="6257976"/>
            <a:ext cx="3564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Andrew Silverman et al.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60850C8-3FE1-47B0-B5A1-6DB4201793A7}"/>
              </a:ext>
            </a:extLst>
          </p:cNvPr>
          <p:cNvSpPr/>
          <p:nvPr/>
        </p:nvSpPr>
        <p:spPr>
          <a:xfrm>
            <a:off x="790414" y="6442642"/>
            <a:ext cx="733586" cy="2154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24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EB86C-0046-0847-AA19-7DC5660F0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Vignette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9BC63-83B2-2143-8468-F09F016CE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509079"/>
            <a:ext cx="10992438" cy="4820827"/>
          </a:xfrm>
        </p:spPr>
        <p:txBody>
          <a:bodyPr>
            <a:normAutofit fontScale="70000" lnSpcReduction="20000"/>
          </a:bodyPr>
          <a:lstStyle/>
          <a:p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PMHx includes 47 pack-year smoking history</a:t>
            </a:r>
          </a:p>
          <a:p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Presented with positional headache, worse supine</a:t>
            </a:r>
          </a:p>
          <a:p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Review of systems positive for early satiety and weight loss</a:t>
            </a:r>
          </a:p>
          <a:p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Neurological exam showed bilateral grade 4 papilledema (otherwise unremarkable)</a:t>
            </a:r>
          </a:p>
          <a:p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Skin exam revealed concurrent eruption of multiple papules and nodules on the patient’s chest, shoulder, and back</a:t>
            </a:r>
          </a:p>
          <a:p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Lumbar puncture revealed elevated CSF opening pressure and signet-ring carcinoma cells via cytology (glucose 27 mg/dL, protein 48 mg/dL, 5 RBCs, 8 WBCs)</a:t>
            </a:r>
          </a:p>
          <a:p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Skin and gastric biopsies were consistent with metastatic primary gastric cell adenocarcinoma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12CDD2-989F-4243-8138-47F2482BB5B1}"/>
              </a:ext>
            </a:extLst>
          </p:cNvPr>
          <p:cNvSpPr/>
          <p:nvPr/>
        </p:nvSpPr>
        <p:spPr>
          <a:xfrm>
            <a:off x="838200" y="6462793"/>
            <a:ext cx="665136" cy="169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53447A-B45E-40C8-A413-F1E5F4038891}"/>
              </a:ext>
            </a:extLst>
          </p:cNvPr>
          <p:cNvSpPr txBox="1"/>
          <p:nvPr/>
        </p:nvSpPr>
        <p:spPr>
          <a:xfrm>
            <a:off x="8125905" y="6293838"/>
            <a:ext cx="322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Andrew Silverman et al</a:t>
            </a:r>
            <a:r>
              <a:rPr lang="en-US" dirty="0"/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3B86BA-3405-427F-9CE0-32EDF7FA68E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24"/>
          <a:stretch/>
        </p:blipFill>
        <p:spPr>
          <a:xfrm>
            <a:off x="10194943" y="255628"/>
            <a:ext cx="1635696" cy="196052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C7F1205-E164-471F-951C-73DCE22CE90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0578"/>
          <a:stretch/>
        </p:blipFill>
        <p:spPr>
          <a:xfrm>
            <a:off x="8574841" y="225276"/>
            <a:ext cx="1662446" cy="2002109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1FDD4E9E-A510-422E-AB35-5373F0B24DDA}"/>
              </a:ext>
            </a:extLst>
          </p:cNvPr>
          <p:cNvSpPr/>
          <p:nvPr/>
        </p:nvSpPr>
        <p:spPr>
          <a:xfrm>
            <a:off x="8618225" y="255628"/>
            <a:ext cx="3179233" cy="19271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0A7E4FB-EA26-4FD8-84DF-2403C796DA9E}"/>
              </a:ext>
            </a:extLst>
          </p:cNvPr>
          <p:cNvSpPr txBox="1"/>
          <p:nvPr/>
        </p:nvSpPr>
        <p:spPr>
          <a:xfrm>
            <a:off x="11337620" y="1798083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OS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512263A-AA41-4FFC-9696-71B419CA5590}"/>
              </a:ext>
            </a:extLst>
          </p:cNvPr>
          <p:cNvSpPr txBox="1"/>
          <p:nvPr/>
        </p:nvSpPr>
        <p:spPr>
          <a:xfrm>
            <a:off x="9777154" y="1804969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OD</a:t>
            </a:r>
          </a:p>
        </p:txBody>
      </p:sp>
    </p:spTree>
    <p:extLst>
      <p:ext uri="{BB962C8B-B14F-4D97-AF65-F5344CB8AC3E}">
        <p14:creationId xmlns:p14="http://schemas.microsoft.com/office/powerpoint/2010/main" val="3889385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1E9FAE5-417D-8949-8720-0B69E8A38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Imaging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A361BC-EEC4-4F82-B9E4-5090FFFECA26}"/>
              </a:ext>
            </a:extLst>
          </p:cNvPr>
          <p:cNvSpPr/>
          <p:nvPr/>
        </p:nvSpPr>
        <p:spPr>
          <a:xfrm>
            <a:off x="838200" y="6447295"/>
            <a:ext cx="680634" cy="18542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D3EF7C-F378-4607-A369-BC5048E1AB9F}"/>
              </a:ext>
            </a:extLst>
          </p:cNvPr>
          <p:cNvSpPr txBox="1"/>
          <p:nvPr/>
        </p:nvSpPr>
        <p:spPr>
          <a:xfrm>
            <a:off x="8125905" y="6293838"/>
            <a:ext cx="322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Andrew Silverman et al</a:t>
            </a:r>
            <a:r>
              <a:rPr lang="en-US" dirty="0"/>
              <a:t>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F55C056-D2CA-43DA-A103-C276785FF6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5299" y="1103855"/>
            <a:ext cx="8493551" cy="5096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518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74306-E65F-9048-B432-E75DAC82A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alibri" panose="020F0502020204030204" pitchFamily="34" charset="0"/>
              </a:rPr>
              <a:t>Cutaneous lesions and leptomeningeal carcinomatosis in gastric signet-ring cell carcinoma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8AF31-E92F-0949-8F6C-7787EEDEC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1308"/>
            <a:ext cx="10706100" cy="4578598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Overall, cutaneous metastases manifest in 0.6%-10.4% of all patients with cancer, and leptomeningeal disease (LMD) is diagnosed in approximately 5% of patients with metastatic malignancies. [1,2]</a:t>
            </a: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Leptomeningeal carcinomatosis is rare and occurs in only 0.14-0.24% of all gastric carcinomas. [3,4]</a:t>
            </a: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To our knowledge, cutaneous involvement with LMD related to gastric cancer has not been reported in the literature. </a:t>
            </a: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This case highlights the relevance of a general exam and consideration of comorbidities in approaching an unclear neurological presentation, particularly when considering possible leptomeningeal disease.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DD2FF7-59A6-401A-A7E3-5CBE0D1FDF86}"/>
              </a:ext>
            </a:extLst>
          </p:cNvPr>
          <p:cNvSpPr/>
          <p:nvPr/>
        </p:nvSpPr>
        <p:spPr>
          <a:xfrm>
            <a:off x="728420" y="6493790"/>
            <a:ext cx="790414" cy="1389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677CAB-AEEF-41F1-9280-1F7F560C139E}"/>
              </a:ext>
            </a:extLst>
          </p:cNvPr>
          <p:cNvSpPr txBox="1"/>
          <p:nvPr/>
        </p:nvSpPr>
        <p:spPr>
          <a:xfrm>
            <a:off x="8125905" y="6293838"/>
            <a:ext cx="322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Andrew Silverman et al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36039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1290</TotalTime>
  <Words>535</Words>
  <Application>Microsoft Office PowerPoint</Application>
  <PresentationFormat>Widescreen</PresentationFormat>
  <Paragraphs>31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System Font Regular</vt:lpstr>
      <vt:lpstr>Wingdings</vt:lpstr>
      <vt:lpstr>Office Theme</vt:lpstr>
      <vt:lpstr>Resident &amp; Fellow Section Teaching NeuroImage   A 61-year-old male with  positional headache and weight loss </vt:lpstr>
      <vt:lpstr>Vignette</vt:lpstr>
      <vt:lpstr>Imaging</vt:lpstr>
      <vt:lpstr>Cutaneous lesions and leptomeningeal carcinomatosis in gastric signet-ring cell carcinoma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Hopwood</dc:creator>
  <cp:lastModifiedBy>Andrew Silverman</cp:lastModifiedBy>
  <cp:revision>62</cp:revision>
  <dcterms:created xsi:type="dcterms:W3CDTF">2021-03-03T19:05:39Z</dcterms:created>
  <dcterms:modified xsi:type="dcterms:W3CDTF">2023-02-26T17:27:57Z</dcterms:modified>
</cp:coreProperties>
</file>