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6" r:id="rId2"/>
    <p:sldId id="262" r:id="rId3"/>
    <p:sldId id="263"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91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D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15" autoAdjust="0"/>
    <p:restoredTop sz="84651" autoAdjust="0"/>
  </p:normalViewPr>
  <p:slideViewPr>
    <p:cSldViewPr snapToGrid="0" snapToObjects="1" showGuides="1">
      <p:cViewPr varScale="1">
        <p:scale>
          <a:sx n="96" d="100"/>
          <a:sy n="96" d="100"/>
        </p:scale>
        <p:origin x="690" y="90"/>
      </p:cViewPr>
      <p:guideLst>
        <p:guide orient="horz" pos="2160"/>
        <p:guide pos="3912"/>
      </p:guideLst>
    </p:cSldViewPr>
  </p:slideViewPr>
  <p:outlineViewPr>
    <p:cViewPr>
      <p:scale>
        <a:sx n="33" d="100"/>
        <a:sy n="33" d="100"/>
      </p:scale>
      <p:origin x="0" y="-356"/>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51" d="100"/>
          <a:sy n="51" d="100"/>
        </p:scale>
        <p:origin x="2692"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C5CF09-37D6-4680-AF13-891938B3D27B}" type="datetimeFigureOut">
              <a:rPr lang="en-US" smtClean="0"/>
              <a:t>6/12/2023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802FC5-D8ED-432A-B5FA-A6526FF90EC2}" type="slidenum">
              <a:rPr lang="en-US" smtClean="0"/>
              <a:t>‹#›</a:t>
            </a:fld>
            <a:endParaRPr lang="en-US"/>
          </a:p>
        </p:txBody>
      </p:sp>
    </p:spTree>
    <p:extLst>
      <p:ext uri="{BB962C8B-B14F-4D97-AF65-F5344CB8AC3E}">
        <p14:creationId xmlns:p14="http://schemas.microsoft.com/office/powerpoint/2010/main" val="2675016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0E802FC5-D8ED-432A-B5FA-A6526FF90EC2}" type="slidenum">
              <a:rPr lang="en-US" smtClean="0"/>
              <a:t>2</a:t>
            </a:fld>
            <a:endParaRPr lang="en-US"/>
          </a:p>
        </p:txBody>
      </p:sp>
    </p:spTree>
    <p:extLst>
      <p:ext uri="{BB962C8B-B14F-4D97-AF65-F5344CB8AC3E}">
        <p14:creationId xmlns:p14="http://schemas.microsoft.com/office/powerpoint/2010/main" val="2035040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Figure 1. </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Axial T2FLAIR MRI (A) showing acute haemorrhage at dorsal pons with blooming in SWI (B) and follow-up sagittal T2 MRI (C) image showing haemorrhagic residue. Arrows indicate the site of haemorrhage.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Video 1. </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Continuous pendular vertical oscillations in primary gaze along with bilateral horizontal gaze palsy.</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4" name="Slide Number Placeholder 3"/>
          <p:cNvSpPr>
            <a:spLocks noGrp="1"/>
          </p:cNvSpPr>
          <p:nvPr>
            <p:ph type="sldNum" sz="quarter" idx="5"/>
          </p:nvPr>
        </p:nvSpPr>
        <p:spPr/>
        <p:txBody>
          <a:bodyPr/>
          <a:lstStyle/>
          <a:p>
            <a:fld id="{0E802FC5-D8ED-432A-B5FA-A6526FF90EC2}" type="slidenum">
              <a:rPr lang="en-US" smtClean="0"/>
              <a:t>3</a:t>
            </a:fld>
            <a:endParaRPr lang="en-US"/>
          </a:p>
        </p:txBody>
      </p:sp>
    </p:spTree>
    <p:extLst>
      <p:ext uri="{BB962C8B-B14F-4D97-AF65-F5344CB8AC3E}">
        <p14:creationId xmlns:p14="http://schemas.microsoft.com/office/powerpoint/2010/main" val="1739941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07000"/>
              </a:lnSpc>
              <a:spcAft>
                <a:spcPts val="800"/>
              </a:spcAft>
            </a:pP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References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06400">
              <a:lnSpc>
                <a:spcPct val="107000"/>
              </a:lnSpc>
              <a:spcAft>
                <a:spcPts val="800"/>
              </a:spcAft>
            </a:pPr>
            <a:r>
              <a:rPr lang="en-IN" sz="1800" dirty="0">
                <a:effectLst/>
                <a:latin typeface="Calibri" panose="020F0502020204030204" pitchFamily="34" charset="0"/>
                <a:ea typeface="Times New Roman" panose="02020603050405020304" pitchFamily="18" charset="0"/>
                <a:cs typeface="Times New Roman" panose="02020603050405020304" pitchFamily="18" charset="0"/>
              </a:rPr>
              <a:t>1. Chang TP, Gold DR, Otero-Millan J, Huang BR, Zee DS. Pendular Oscillation and Ocular Bobbing After Pontine Hemorrhage. </a:t>
            </a:r>
            <a:r>
              <a:rPr lang="en-IN" sz="1800" i="1" dirty="0">
                <a:effectLst/>
                <a:latin typeface="Calibri" panose="020F0502020204030204" pitchFamily="34" charset="0"/>
                <a:ea typeface="Times New Roman" panose="02020603050405020304" pitchFamily="18" charset="0"/>
                <a:cs typeface="Times New Roman" panose="02020603050405020304" pitchFamily="18" charset="0"/>
              </a:rPr>
              <a:t>The Cerebellum</a:t>
            </a:r>
            <a:r>
              <a:rPr lang="en-IN" sz="1800" dirty="0">
                <a:effectLst/>
                <a:latin typeface="Calibri" panose="020F0502020204030204" pitchFamily="34" charset="0"/>
                <a:ea typeface="Times New Roman" panose="02020603050405020304" pitchFamily="18" charset="0"/>
                <a:cs typeface="Times New Roman" panose="02020603050405020304" pitchFamily="18" charset="0"/>
              </a:rPr>
              <a:t>. 2021;20(5):734-743. doi:10.1007/s12311-019-01086-6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indent="-406400">
              <a:lnSpc>
                <a:spcPct val="107000"/>
              </a:lnSpc>
              <a:spcAft>
                <a:spcPts val="800"/>
              </a:spcAft>
            </a:pPr>
            <a:r>
              <a:rPr lang="en-IN" sz="1800" dirty="0">
                <a:effectLst/>
                <a:latin typeface="Calibri" panose="020F0502020204030204" pitchFamily="34" charset="0"/>
                <a:ea typeface="Times New Roman" panose="02020603050405020304" pitchFamily="18" charset="0"/>
                <a:cs typeface="Times New Roman" panose="02020603050405020304" pitchFamily="18" charset="0"/>
              </a:rPr>
              <a:t>2. </a:t>
            </a:r>
            <a:r>
              <a:rPr lang="en-IN" sz="1800" dirty="0" err="1">
                <a:effectLst/>
                <a:latin typeface="Calibri" panose="020F0502020204030204" pitchFamily="34" charset="0"/>
                <a:ea typeface="Times New Roman" panose="02020603050405020304" pitchFamily="18" charset="0"/>
                <a:cs typeface="Times New Roman" panose="02020603050405020304" pitchFamily="18" charset="0"/>
              </a:rPr>
              <a:t>Borruat</a:t>
            </a:r>
            <a:r>
              <a:rPr lang="en-IN" sz="1800" dirty="0">
                <a:effectLst/>
                <a:latin typeface="Calibri" panose="020F0502020204030204" pitchFamily="34" charset="0"/>
                <a:ea typeface="Times New Roman" panose="02020603050405020304" pitchFamily="18" charset="0"/>
                <a:cs typeface="Times New Roman" panose="02020603050405020304" pitchFamily="18" charset="0"/>
              </a:rPr>
              <a:t> FX. Oculopalatal tremor. </a:t>
            </a:r>
            <a:r>
              <a:rPr lang="en-IN" sz="1800" i="1" dirty="0" err="1">
                <a:effectLst/>
                <a:latin typeface="Calibri" panose="020F0502020204030204" pitchFamily="34" charset="0"/>
                <a:ea typeface="Times New Roman" panose="02020603050405020304" pitchFamily="18" charset="0"/>
                <a:cs typeface="Times New Roman" panose="02020603050405020304" pitchFamily="18" charset="0"/>
              </a:rPr>
              <a:t>Curr</a:t>
            </a:r>
            <a:r>
              <a:rPr lang="en-IN" sz="1800" i="1" dirty="0">
                <a:effectLst/>
                <a:latin typeface="Calibri" panose="020F0502020204030204" pitchFamily="34" charset="0"/>
                <a:ea typeface="Times New Roman" panose="02020603050405020304" pitchFamily="18" charset="0"/>
                <a:cs typeface="Times New Roman" panose="02020603050405020304" pitchFamily="18" charset="0"/>
              </a:rPr>
              <a:t> Opin Neurol</a:t>
            </a:r>
            <a:r>
              <a:rPr lang="en-IN" sz="1800" dirty="0">
                <a:effectLst/>
                <a:latin typeface="Calibri" panose="020F0502020204030204" pitchFamily="34" charset="0"/>
                <a:ea typeface="Times New Roman" panose="02020603050405020304" pitchFamily="18" charset="0"/>
                <a:cs typeface="Times New Roman" panose="02020603050405020304" pitchFamily="18" charset="0"/>
              </a:rPr>
              <a:t>. 2013;26(1):67-73. doi:10.1097/WCO.0b013e32835c60e6</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r>
              <a:rPr lang="en-IN"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dirty="0"/>
          </a:p>
        </p:txBody>
      </p:sp>
      <p:sp>
        <p:nvSpPr>
          <p:cNvPr id="4" name="Slide Number Placeholder 3"/>
          <p:cNvSpPr>
            <a:spLocks noGrp="1"/>
          </p:cNvSpPr>
          <p:nvPr>
            <p:ph type="sldNum" sz="quarter" idx="5"/>
          </p:nvPr>
        </p:nvSpPr>
        <p:spPr/>
        <p:txBody>
          <a:bodyPr/>
          <a:lstStyle/>
          <a:p>
            <a:fld id="{0E802FC5-D8ED-432A-B5FA-A6526FF90EC2}" type="slidenum">
              <a:rPr lang="en-US" smtClean="0"/>
              <a:t>4</a:t>
            </a:fld>
            <a:endParaRPr lang="en-US"/>
          </a:p>
        </p:txBody>
      </p:sp>
    </p:spTree>
    <p:extLst>
      <p:ext uri="{BB962C8B-B14F-4D97-AF65-F5344CB8AC3E}">
        <p14:creationId xmlns:p14="http://schemas.microsoft.com/office/powerpoint/2010/main" val="1014558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EBFC-2324-3B45-B2BC-CF4EFE6CE394}"/>
              </a:ext>
            </a:extLst>
          </p:cNvPr>
          <p:cNvSpPr>
            <a:spLocks noGrp="1"/>
          </p:cNvSpPr>
          <p:nvPr>
            <p:ph type="ctrTitle"/>
          </p:nvPr>
        </p:nvSpPr>
        <p:spPr>
          <a:xfrm>
            <a:off x="873777" y="1122363"/>
            <a:ext cx="10670512" cy="2387600"/>
          </a:xfrm>
        </p:spPr>
        <p:txBody>
          <a:bodyPr anchor="b"/>
          <a:lstStyle>
            <a:lvl1pPr algn="ctr">
              <a:lnSpc>
                <a:spcPct val="80000"/>
              </a:lnSpc>
              <a:defRPr sz="6000" spc="-100" baseline="0"/>
            </a:lvl1pPr>
          </a:lstStyle>
          <a:p>
            <a:r>
              <a:rPr lang="en-US" dirty="0"/>
              <a:t>Click to edit Master title style</a:t>
            </a:r>
          </a:p>
        </p:txBody>
      </p:sp>
      <p:sp>
        <p:nvSpPr>
          <p:cNvPr id="3" name="Subtitle 2">
            <a:extLst>
              <a:ext uri="{FF2B5EF4-FFF2-40B4-BE49-F238E27FC236}">
                <a16:creationId xmlns:a16="http://schemas.microsoft.com/office/drawing/2014/main" id="{7EF36CAC-0D31-9F49-9E9F-084E893CD9A0}"/>
              </a:ext>
            </a:extLst>
          </p:cNvPr>
          <p:cNvSpPr>
            <a:spLocks noGrp="1"/>
          </p:cNvSpPr>
          <p:nvPr>
            <p:ph type="subTitle" idx="1"/>
          </p:nvPr>
        </p:nvSpPr>
        <p:spPr>
          <a:xfrm>
            <a:off x="873777" y="3602038"/>
            <a:ext cx="1067051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2" name="Picture 11">
            <a:extLst>
              <a:ext uri="{FF2B5EF4-FFF2-40B4-BE49-F238E27FC236}">
                <a16:creationId xmlns:a16="http://schemas.microsoft.com/office/drawing/2014/main" id="{CDD6D708-E83F-EF41-932A-073B7BF574E3}"/>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13" name="Picture 12">
            <a:extLst>
              <a:ext uri="{FF2B5EF4-FFF2-40B4-BE49-F238E27FC236}">
                <a16:creationId xmlns:a16="http://schemas.microsoft.com/office/drawing/2014/main" id="{2F521108-5E80-D64F-9572-6A2690301C28}"/>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14" name="Straight Connector 13">
            <a:extLst>
              <a:ext uri="{FF2B5EF4-FFF2-40B4-BE49-F238E27FC236}">
                <a16:creationId xmlns:a16="http://schemas.microsoft.com/office/drawing/2014/main" id="{A5B8F8B5-DF68-A646-AA14-99B24DE39958}"/>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7448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727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6270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41A53-9B07-DF4A-AC40-7BF97CF40F3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0356B5E-4F9D-2446-ADA1-979B75DD2486}"/>
              </a:ext>
            </a:extLst>
          </p:cNvPr>
          <p:cNvSpPr>
            <a:spLocks noGrp="1"/>
          </p:cNvSpPr>
          <p:nvPr>
            <p:ph idx="1"/>
          </p:nvPr>
        </p:nvSpPr>
        <p:spPr/>
        <p:txBody>
          <a:bodyPr/>
          <a:lstStyle>
            <a:lvl1pPr>
              <a:spcBef>
                <a:spcPts val="1100"/>
              </a:spcBef>
              <a:defRPr/>
            </a:lvl1pPr>
            <a:lvl2pPr>
              <a:spcBef>
                <a:spcPts val="800"/>
              </a:spcBef>
              <a:defRPr/>
            </a:lvl2pPr>
            <a:lvl3pPr>
              <a:spcBef>
                <a:spcPts val="600"/>
              </a:spcBef>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CDAFA28F-B750-874B-B349-803073DF80BD}"/>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8" name="Picture 7">
            <a:extLst>
              <a:ext uri="{FF2B5EF4-FFF2-40B4-BE49-F238E27FC236}">
                <a16:creationId xmlns:a16="http://schemas.microsoft.com/office/drawing/2014/main" id="{D397A64C-ACBD-6F4D-93F8-4F3B3D889F33}"/>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9" name="Straight Connector 8">
            <a:extLst>
              <a:ext uri="{FF2B5EF4-FFF2-40B4-BE49-F238E27FC236}">
                <a16:creationId xmlns:a16="http://schemas.microsoft.com/office/drawing/2014/main" id="{AA95017A-1C8C-5D47-A269-FEC516306EEE}"/>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309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66871-BA6F-5B40-8367-906D6BEF675B}"/>
              </a:ext>
            </a:extLst>
          </p:cNvPr>
          <p:cNvSpPr>
            <a:spLocks noGrp="1"/>
          </p:cNvSpPr>
          <p:nvPr>
            <p:ph type="title"/>
          </p:nvPr>
        </p:nvSpPr>
        <p:spPr>
          <a:xfrm>
            <a:off x="831849" y="1709738"/>
            <a:ext cx="10712445" cy="2852737"/>
          </a:xfrm>
        </p:spPr>
        <p:txBody>
          <a:bodyPr anchor="b"/>
          <a:lstStyle>
            <a:lvl1pPr>
              <a:defRPr sz="6000" spc="-150" baseline="0"/>
            </a:lvl1pPr>
          </a:lstStyle>
          <a:p>
            <a:r>
              <a:rPr lang="en-US" dirty="0"/>
              <a:t>Click to edit Master title style</a:t>
            </a:r>
          </a:p>
        </p:txBody>
      </p:sp>
      <p:sp>
        <p:nvSpPr>
          <p:cNvPr id="3" name="Text Placeholder 2">
            <a:extLst>
              <a:ext uri="{FF2B5EF4-FFF2-40B4-BE49-F238E27FC236}">
                <a16:creationId xmlns:a16="http://schemas.microsoft.com/office/drawing/2014/main" id="{2543E4DB-7DF6-144A-84D6-0E4970FB4DC4}"/>
              </a:ext>
            </a:extLst>
          </p:cNvPr>
          <p:cNvSpPr>
            <a:spLocks noGrp="1"/>
          </p:cNvSpPr>
          <p:nvPr>
            <p:ph type="body" idx="1"/>
          </p:nvPr>
        </p:nvSpPr>
        <p:spPr>
          <a:xfrm>
            <a:off x="831849" y="4589463"/>
            <a:ext cx="1071244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a:extLst>
              <a:ext uri="{FF2B5EF4-FFF2-40B4-BE49-F238E27FC236}">
                <a16:creationId xmlns:a16="http://schemas.microsoft.com/office/drawing/2014/main" id="{AAE82BA4-AC08-9A41-8CC4-E2DDC67C1256}"/>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8" name="Picture 7">
            <a:extLst>
              <a:ext uri="{FF2B5EF4-FFF2-40B4-BE49-F238E27FC236}">
                <a16:creationId xmlns:a16="http://schemas.microsoft.com/office/drawing/2014/main" id="{F17B6A6C-97FF-AE41-B21F-D3792A617C75}"/>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9" name="Straight Connector 8">
            <a:extLst>
              <a:ext uri="{FF2B5EF4-FFF2-40B4-BE49-F238E27FC236}">
                <a16:creationId xmlns:a16="http://schemas.microsoft.com/office/drawing/2014/main" id="{F231892D-11DD-2E48-86AB-A4D7331C1390}"/>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562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8271F-8406-E04C-86C5-9970401A6B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BDF0E-7A1E-6047-933B-CB601FBF63D3}"/>
              </a:ext>
            </a:extLst>
          </p:cNvPr>
          <p:cNvSpPr>
            <a:spLocks noGrp="1"/>
          </p:cNvSpPr>
          <p:nvPr>
            <p:ph sz="half" idx="1"/>
          </p:nvPr>
        </p:nvSpPr>
        <p:spPr>
          <a:xfrm>
            <a:off x="838199" y="1825625"/>
            <a:ext cx="528008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6D797C-594F-1F49-8ED0-8E2FE0891DD1}"/>
              </a:ext>
            </a:extLst>
          </p:cNvPr>
          <p:cNvSpPr>
            <a:spLocks noGrp="1"/>
          </p:cNvSpPr>
          <p:nvPr>
            <p:ph sz="half" idx="2"/>
          </p:nvPr>
        </p:nvSpPr>
        <p:spPr>
          <a:xfrm>
            <a:off x="6264218" y="1825625"/>
            <a:ext cx="528008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C2A5FC1C-D054-E445-83A2-7A8141C5F843}"/>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9" name="Picture 8">
            <a:extLst>
              <a:ext uri="{FF2B5EF4-FFF2-40B4-BE49-F238E27FC236}">
                <a16:creationId xmlns:a16="http://schemas.microsoft.com/office/drawing/2014/main" id="{3FFD5C6F-605F-6743-A37C-6CE4BB629708}"/>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10" name="Straight Connector 9">
            <a:extLst>
              <a:ext uri="{FF2B5EF4-FFF2-40B4-BE49-F238E27FC236}">
                <a16:creationId xmlns:a16="http://schemas.microsoft.com/office/drawing/2014/main" id="{573F95B9-3BE5-6344-B93E-A2D0B7515C22}"/>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0278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8239B-5228-404F-BF95-971E9EB30484}"/>
              </a:ext>
            </a:extLst>
          </p:cNvPr>
          <p:cNvSpPr>
            <a:spLocks noGrp="1"/>
          </p:cNvSpPr>
          <p:nvPr>
            <p:ph type="title"/>
          </p:nvPr>
        </p:nvSpPr>
        <p:spPr>
          <a:xfrm>
            <a:off x="839787" y="365125"/>
            <a:ext cx="10704503"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F5FC127E-2184-E142-BE06-C942CBEDB40A}"/>
              </a:ext>
            </a:extLst>
          </p:cNvPr>
          <p:cNvSpPr>
            <a:spLocks noGrp="1"/>
          </p:cNvSpPr>
          <p:nvPr>
            <p:ph type="body" idx="1"/>
          </p:nvPr>
        </p:nvSpPr>
        <p:spPr>
          <a:xfrm>
            <a:off x="839788" y="1681163"/>
            <a:ext cx="5258886" cy="823912"/>
          </a:xfrm>
        </p:spPr>
        <p:txBody>
          <a:bodyPr anchor="b"/>
          <a:lstStyle>
            <a:lvl1pPr marL="0" indent="0">
              <a:buNone/>
              <a:defRPr sz="3000" b="1" i="0">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14CDCFEF-4DE4-5143-8A46-62876E45C7EF}"/>
              </a:ext>
            </a:extLst>
          </p:cNvPr>
          <p:cNvSpPr>
            <a:spLocks noGrp="1"/>
          </p:cNvSpPr>
          <p:nvPr>
            <p:ph sz="half" idx="2"/>
          </p:nvPr>
        </p:nvSpPr>
        <p:spPr>
          <a:xfrm>
            <a:off x="839788" y="2505075"/>
            <a:ext cx="5258886"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1DF3E4A-6A88-6346-948A-DC32CACA3F70}"/>
              </a:ext>
            </a:extLst>
          </p:cNvPr>
          <p:cNvSpPr>
            <a:spLocks noGrp="1"/>
          </p:cNvSpPr>
          <p:nvPr>
            <p:ph type="body" sz="quarter" idx="3"/>
          </p:nvPr>
        </p:nvSpPr>
        <p:spPr>
          <a:xfrm>
            <a:off x="6259511" y="1681163"/>
            <a:ext cx="5284785" cy="823912"/>
          </a:xfrm>
        </p:spPr>
        <p:txBody>
          <a:bodyPr anchor="b"/>
          <a:lstStyle>
            <a:lvl1pPr marL="0" indent="0">
              <a:buNone/>
              <a:defRPr sz="3000" b="1" i="0">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A5DA5EC0-0E40-7C48-9DD2-67A8991B918F}"/>
              </a:ext>
            </a:extLst>
          </p:cNvPr>
          <p:cNvSpPr>
            <a:spLocks noGrp="1"/>
          </p:cNvSpPr>
          <p:nvPr>
            <p:ph sz="quarter" idx="4"/>
          </p:nvPr>
        </p:nvSpPr>
        <p:spPr>
          <a:xfrm>
            <a:off x="6259511" y="2505075"/>
            <a:ext cx="528478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a:extLst>
              <a:ext uri="{FF2B5EF4-FFF2-40B4-BE49-F238E27FC236}">
                <a16:creationId xmlns:a16="http://schemas.microsoft.com/office/drawing/2014/main" id="{EFBA8EF2-CE8B-0C4C-925B-A5B85DA220F9}"/>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11" name="Picture 10">
            <a:extLst>
              <a:ext uri="{FF2B5EF4-FFF2-40B4-BE49-F238E27FC236}">
                <a16:creationId xmlns:a16="http://schemas.microsoft.com/office/drawing/2014/main" id="{5F5615BE-4C4C-7A4C-8746-5D04D41EDE9E}"/>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12" name="Straight Connector 11">
            <a:extLst>
              <a:ext uri="{FF2B5EF4-FFF2-40B4-BE49-F238E27FC236}">
                <a16:creationId xmlns:a16="http://schemas.microsoft.com/office/drawing/2014/main" id="{665C4ACD-295C-7A43-AC90-82FC2D18C8F1}"/>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3046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77330-16C8-D14E-89B2-7FA93BE29D9C}"/>
              </a:ext>
            </a:extLst>
          </p:cNvPr>
          <p:cNvSpPr>
            <a:spLocks noGrp="1"/>
          </p:cNvSpPr>
          <p:nvPr>
            <p:ph type="title"/>
          </p:nvPr>
        </p:nvSpPr>
        <p:spPr/>
        <p:txBody>
          <a:bodyPr/>
          <a:lstStyle/>
          <a:p>
            <a:r>
              <a:rPr lang="en-US"/>
              <a:t>Click to edit Master title style</a:t>
            </a:r>
          </a:p>
        </p:txBody>
      </p:sp>
      <p:pic>
        <p:nvPicPr>
          <p:cNvPr id="6" name="Picture 5">
            <a:extLst>
              <a:ext uri="{FF2B5EF4-FFF2-40B4-BE49-F238E27FC236}">
                <a16:creationId xmlns:a16="http://schemas.microsoft.com/office/drawing/2014/main" id="{50609EB8-115B-184B-89C8-FAC329D1DA52}"/>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7" name="Picture 6">
            <a:extLst>
              <a:ext uri="{FF2B5EF4-FFF2-40B4-BE49-F238E27FC236}">
                <a16:creationId xmlns:a16="http://schemas.microsoft.com/office/drawing/2014/main" id="{D6723898-799F-224C-B305-F5D82C627696}"/>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8" name="Straight Connector 7">
            <a:extLst>
              <a:ext uri="{FF2B5EF4-FFF2-40B4-BE49-F238E27FC236}">
                <a16:creationId xmlns:a16="http://schemas.microsoft.com/office/drawing/2014/main" id="{7324A33B-B42D-3C46-8906-8461212C5120}"/>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7640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1649D-01BC-E341-98F1-FE00BE705D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FAD8F7-6BCE-8A4F-A5AE-ECAFF1B8D369}"/>
              </a:ext>
            </a:extLst>
          </p:cNvPr>
          <p:cNvSpPr>
            <a:spLocks noGrp="1"/>
          </p:cNvSpPr>
          <p:nvPr>
            <p:ph idx="1"/>
          </p:nvPr>
        </p:nvSpPr>
        <p:spPr>
          <a:xfrm>
            <a:off x="5183187" y="987425"/>
            <a:ext cx="6361103" cy="51336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357B8E-E0AB-684B-8CCF-E3E2118B3E5C}"/>
              </a:ext>
            </a:extLst>
          </p:cNvPr>
          <p:cNvSpPr>
            <a:spLocks noGrp="1"/>
          </p:cNvSpPr>
          <p:nvPr>
            <p:ph type="body" sz="half" idx="2"/>
          </p:nvPr>
        </p:nvSpPr>
        <p:spPr>
          <a:xfrm>
            <a:off x="839788" y="2057400"/>
            <a:ext cx="3932237" cy="40637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a:extLst>
              <a:ext uri="{FF2B5EF4-FFF2-40B4-BE49-F238E27FC236}">
                <a16:creationId xmlns:a16="http://schemas.microsoft.com/office/drawing/2014/main" id="{C7BD0593-647F-F349-B811-79D2AACF98A3}"/>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9" name="Picture 8">
            <a:extLst>
              <a:ext uri="{FF2B5EF4-FFF2-40B4-BE49-F238E27FC236}">
                <a16:creationId xmlns:a16="http://schemas.microsoft.com/office/drawing/2014/main" id="{312E047E-EF1E-724B-979B-6657EE62F32D}"/>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10" name="Straight Connector 9">
            <a:extLst>
              <a:ext uri="{FF2B5EF4-FFF2-40B4-BE49-F238E27FC236}">
                <a16:creationId xmlns:a16="http://schemas.microsoft.com/office/drawing/2014/main" id="{D5C4EC78-B7C2-7143-A3A7-F06F23F9C460}"/>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6497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5B6E4-B4A7-AC45-8E34-6BC606D1B2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788616-B846-9749-BF04-744294881C21}"/>
              </a:ext>
            </a:extLst>
          </p:cNvPr>
          <p:cNvSpPr>
            <a:spLocks noGrp="1"/>
          </p:cNvSpPr>
          <p:nvPr>
            <p:ph type="pic" idx="1"/>
          </p:nvPr>
        </p:nvSpPr>
        <p:spPr>
          <a:xfrm>
            <a:off x="5183188" y="987425"/>
            <a:ext cx="6172200" cy="51336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6FE0DB-9F2A-174A-8721-AD23C0A89D45}"/>
              </a:ext>
            </a:extLst>
          </p:cNvPr>
          <p:cNvSpPr>
            <a:spLocks noGrp="1"/>
          </p:cNvSpPr>
          <p:nvPr>
            <p:ph type="body" sz="half" idx="2"/>
          </p:nvPr>
        </p:nvSpPr>
        <p:spPr>
          <a:xfrm>
            <a:off x="839788" y="2057400"/>
            <a:ext cx="3932237" cy="40637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a:extLst>
              <a:ext uri="{FF2B5EF4-FFF2-40B4-BE49-F238E27FC236}">
                <a16:creationId xmlns:a16="http://schemas.microsoft.com/office/drawing/2014/main" id="{5CE4B625-1895-704C-8675-1211F2AB9496}"/>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9" name="Picture 8">
            <a:extLst>
              <a:ext uri="{FF2B5EF4-FFF2-40B4-BE49-F238E27FC236}">
                <a16:creationId xmlns:a16="http://schemas.microsoft.com/office/drawing/2014/main" id="{D2EB2812-A870-4741-8184-E6ECE4EEF43F}"/>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10" name="Straight Connector 9">
            <a:extLst>
              <a:ext uri="{FF2B5EF4-FFF2-40B4-BE49-F238E27FC236}">
                <a16:creationId xmlns:a16="http://schemas.microsoft.com/office/drawing/2014/main" id="{3790FFC8-003A-E74C-8497-6CB38FBB40E9}"/>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282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3549FE9-1F21-CD4D-A7E3-E121222F7F6B}"/>
              </a:ext>
            </a:extLst>
          </p:cNvPr>
          <p:cNvPicPr>
            <a:picLocks noChangeAspect="1"/>
          </p:cNvPicPr>
          <p:nvPr userDrawn="1"/>
        </p:nvPicPr>
        <p:blipFill>
          <a:blip r:embed="rId2"/>
          <a:stretch>
            <a:fillRect/>
          </a:stretch>
        </p:blipFill>
        <p:spPr>
          <a:xfrm>
            <a:off x="4584021" y="6329907"/>
            <a:ext cx="1748942" cy="439660"/>
          </a:xfrm>
          <a:prstGeom prst="rect">
            <a:avLst/>
          </a:prstGeom>
        </p:spPr>
      </p:pic>
      <p:pic>
        <p:nvPicPr>
          <p:cNvPr id="6" name="Picture 5">
            <a:extLst>
              <a:ext uri="{FF2B5EF4-FFF2-40B4-BE49-F238E27FC236}">
                <a16:creationId xmlns:a16="http://schemas.microsoft.com/office/drawing/2014/main" id="{940E9DC0-E7EB-6941-B4F7-2148F11B1F7B}"/>
              </a:ext>
            </a:extLst>
          </p:cNvPr>
          <p:cNvPicPr>
            <a:picLocks noChangeAspect="1"/>
          </p:cNvPicPr>
          <p:nvPr userDrawn="1"/>
        </p:nvPicPr>
        <p:blipFill>
          <a:blip r:embed="rId3"/>
          <a:stretch>
            <a:fillRect/>
          </a:stretch>
        </p:blipFill>
        <p:spPr>
          <a:xfrm>
            <a:off x="6453789" y="6121100"/>
            <a:ext cx="1511814" cy="643085"/>
          </a:xfrm>
          <a:prstGeom prst="rect">
            <a:avLst/>
          </a:prstGeom>
        </p:spPr>
      </p:pic>
      <p:cxnSp>
        <p:nvCxnSpPr>
          <p:cNvPr id="7" name="Straight Connector 6">
            <a:extLst>
              <a:ext uri="{FF2B5EF4-FFF2-40B4-BE49-F238E27FC236}">
                <a16:creationId xmlns:a16="http://schemas.microsoft.com/office/drawing/2014/main" id="{CFB84BF8-AF00-2A47-81A0-DB0FA4B13C09}"/>
              </a:ext>
            </a:extLst>
          </p:cNvPr>
          <p:cNvCxnSpPr/>
          <p:nvPr userDrawn="1"/>
        </p:nvCxnSpPr>
        <p:spPr>
          <a:xfrm>
            <a:off x="6453789" y="6217920"/>
            <a:ext cx="0" cy="4518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2794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EBF8BA-FFFA-5B49-A645-DA1B51EB9E16}"/>
              </a:ext>
            </a:extLst>
          </p:cNvPr>
          <p:cNvSpPr>
            <a:spLocks noGrp="1"/>
          </p:cNvSpPr>
          <p:nvPr>
            <p:ph type="title"/>
          </p:nvPr>
        </p:nvSpPr>
        <p:spPr>
          <a:xfrm>
            <a:off x="838200" y="225276"/>
            <a:ext cx="10706100" cy="117180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E238506-69D7-3348-9AD1-EBE927EF21AB}"/>
              </a:ext>
            </a:extLst>
          </p:cNvPr>
          <p:cNvSpPr>
            <a:spLocks noGrp="1"/>
          </p:cNvSpPr>
          <p:nvPr>
            <p:ph type="body" idx="1"/>
          </p:nvPr>
        </p:nvSpPr>
        <p:spPr>
          <a:xfrm>
            <a:off x="838200" y="1509079"/>
            <a:ext cx="10706100" cy="482082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46EAC31B-1A01-294F-A844-16A0D28C04CB}"/>
              </a:ext>
            </a:extLst>
          </p:cNvPr>
          <p:cNvSpPr/>
          <p:nvPr userDrawn="1"/>
        </p:nvSpPr>
        <p:spPr>
          <a:xfrm>
            <a:off x="0" y="0"/>
            <a:ext cx="322729" cy="6858000"/>
          </a:xfrm>
          <a:prstGeom prst="rect">
            <a:avLst/>
          </a:prstGeom>
          <a:solidFill>
            <a:srgbClr val="006D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05439AE-7F11-0A48-8273-B910EFE57EF2}"/>
              </a:ext>
            </a:extLst>
          </p:cNvPr>
          <p:cNvSpPr txBox="1"/>
          <p:nvPr userDrawn="1"/>
        </p:nvSpPr>
        <p:spPr>
          <a:xfrm>
            <a:off x="838200" y="6492875"/>
            <a:ext cx="3037840"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tint val="75000"/>
                  </a:prstClr>
                </a:solidFill>
                <a:effectLst/>
                <a:uLnTx/>
                <a:uFillTx/>
                <a:latin typeface="Calibri" panose="020F0502020204030204" pitchFamily="34" charset="0"/>
                <a:ea typeface="+mn-ea"/>
                <a:cs typeface="+mn-cs"/>
              </a:rPr>
              <a:t>Confidential. © 2021 American Academy of Neurology</a:t>
            </a:r>
            <a:endParaRPr lang="en-US" dirty="0"/>
          </a:p>
        </p:txBody>
      </p:sp>
      <p:sp>
        <p:nvSpPr>
          <p:cNvPr id="9" name="TextBox 8">
            <a:extLst>
              <a:ext uri="{FF2B5EF4-FFF2-40B4-BE49-F238E27FC236}">
                <a16:creationId xmlns:a16="http://schemas.microsoft.com/office/drawing/2014/main" id="{858A0F39-BAD0-2D4D-8E02-3FA17BA79B5F}"/>
              </a:ext>
            </a:extLst>
          </p:cNvPr>
          <p:cNvSpPr txBox="1"/>
          <p:nvPr userDrawn="1"/>
        </p:nvSpPr>
        <p:spPr>
          <a:xfrm>
            <a:off x="8498842" y="6492875"/>
            <a:ext cx="3037840" cy="23083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25D3C1-E271-5D44-9F02-3945EF68A760}"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pitchFamily="34" charset="0"/>
                <a:ea typeface="+mn-ea"/>
                <a:cs typeface="+mn-cs"/>
              </a:rPr>
              <a:t>‹#›</a:t>
            </a:fld>
            <a:endParaRPr lang="en-US" dirty="0"/>
          </a:p>
        </p:txBody>
      </p:sp>
    </p:spTree>
    <p:extLst>
      <p:ext uri="{BB962C8B-B14F-4D97-AF65-F5344CB8AC3E}">
        <p14:creationId xmlns:p14="http://schemas.microsoft.com/office/powerpoint/2010/main" val="2135109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5" r:id="rId9"/>
    <p:sldLayoutId id="2147483658" r:id="rId10"/>
  </p:sldLayoutIdLst>
  <p:hf sldNum="0" hdr="0" ftr="0" dt="0"/>
  <p:txStyles>
    <p:titleStyle>
      <a:lvl1pPr algn="l" defTabSz="914400" rtl="0" eaLnBrk="1" latinLnBrk="0" hangingPunct="1">
        <a:lnSpc>
          <a:spcPct val="80000"/>
        </a:lnSpc>
        <a:spcBef>
          <a:spcPct val="0"/>
        </a:spcBef>
        <a:buNone/>
        <a:defRPr sz="3800" b="1" i="0" kern="1200" spc="-100" baseline="0">
          <a:solidFill>
            <a:srgbClr val="006D48"/>
          </a:solidFill>
          <a:latin typeface="Arial" panose="020B0604020202020204" pitchFamily="34" charset="0"/>
          <a:ea typeface="+mj-ea"/>
          <a:cs typeface="Calibri" panose="020F0502020204030204" pitchFamily="34" charset="0"/>
        </a:defRPr>
      </a:lvl1pPr>
    </p:titleStyle>
    <p:bodyStyle>
      <a:lvl1pPr marL="180975" indent="-180975" algn="l" defTabSz="914400" rtl="0" eaLnBrk="1" latinLnBrk="0" hangingPunct="1">
        <a:lnSpc>
          <a:spcPct val="90000"/>
        </a:lnSpc>
        <a:spcBef>
          <a:spcPts val="1000"/>
        </a:spcBef>
        <a:buClr>
          <a:srgbClr val="006D48"/>
        </a:buClr>
        <a:buFont typeface="Wingdings" pitchFamily="2" charset="2"/>
        <a:buChar char="§"/>
        <a:tabLst/>
        <a:defRPr sz="3000" b="0" i="0" kern="1200" spc="-100" baseline="0">
          <a:solidFill>
            <a:schemeClr val="tx1"/>
          </a:solidFill>
          <a:latin typeface="Calibri Light" panose="020F0302020204030204" pitchFamily="34" charset="0"/>
          <a:ea typeface="+mn-ea"/>
          <a:cs typeface="Calibri Light" panose="020F0302020204030204" pitchFamily="34" charset="0"/>
        </a:defRPr>
      </a:lvl1pPr>
      <a:lvl2pPr marL="404813" indent="-171450" algn="l" defTabSz="914400" rtl="0" eaLnBrk="1" latinLnBrk="0" hangingPunct="1">
        <a:lnSpc>
          <a:spcPct val="85000"/>
        </a:lnSpc>
        <a:spcBef>
          <a:spcPts val="600"/>
        </a:spcBef>
        <a:buClr>
          <a:srgbClr val="006D48"/>
        </a:buClr>
        <a:buFont typeface="Arial" panose="020B0604020202020204" pitchFamily="34" charset="0"/>
        <a:buChar char="•"/>
        <a:tabLst/>
        <a:defRPr sz="2600" b="0" i="0" kern="1200" spc="-50" baseline="0">
          <a:solidFill>
            <a:schemeClr val="tx1"/>
          </a:solidFill>
          <a:latin typeface="Calibri Light" panose="020F0302020204030204" pitchFamily="34" charset="0"/>
          <a:ea typeface="+mn-ea"/>
          <a:cs typeface="Calibri Light" panose="020F0302020204030204" pitchFamily="34" charset="0"/>
        </a:defRPr>
      </a:lvl2pPr>
      <a:lvl3pPr marL="628650" indent="-169863" algn="l" defTabSz="914400" rtl="0" eaLnBrk="1" latinLnBrk="0" hangingPunct="1">
        <a:lnSpc>
          <a:spcPct val="90000"/>
        </a:lnSpc>
        <a:spcBef>
          <a:spcPts val="500"/>
        </a:spcBef>
        <a:buClr>
          <a:srgbClr val="006D48"/>
        </a:buClr>
        <a:buFont typeface="System Font Regular"/>
        <a:buChar char="–"/>
        <a:tabLst/>
        <a:defRPr sz="2000" b="0" i="0" kern="1200">
          <a:solidFill>
            <a:schemeClr val="tx1"/>
          </a:solidFill>
          <a:latin typeface="Calibri Light" panose="020F0302020204030204" pitchFamily="34" charset="0"/>
          <a:ea typeface="+mn-ea"/>
          <a:cs typeface="Calibri Light" panose="020F0302020204030204" pitchFamily="34" charset="0"/>
        </a:defRPr>
      </a:lvl3pPr>
      <a:lvl4pPr marL="863600" indent="-171450" algn="l" defTabSz="914400" rtl="0" eaLnBrk="1" latinLnBrk="0" hangingPunct="1">
        <a:lnSpc>
          <a:spcPct val="90000"/>
        </a:lnSpc>
        <a:spcBef>
          <a:spcPts val="500"/>
        </a:spcBef>
        <a:buClr>
          <a:srgbClr val="006D48"/>
        </a:buClr>
        <a:buFont typeface="System Font Regular"/>
        <a:buChar char="-"/>
        <a:tabLst/>
        <a:defRPr sz="1800" b="0" i="0" kern="1200">
          <a:solidFill>
            <a:schemeClr val="tx1"/>
          </a:solidFill>
          <a:latin typeface="Calibri Light" panose="020F0302020204030204" pitchFamily="34" charset="0"/>
          <a:ea typeface="+mn-ea"/>
          <a:cs typeface="Calibri Light" panose="020F0302020204030204" pitchFamily="34" charset="0"/>
        </a:defRPr>
      </a:lvl4pPr>
      <a:lvl5pPr marL="1087438" indent="-169863" algn="l" defTabSz="914400" rtl="0" eaLnBrk="1" latinLnBrk="0" hangingPunct="1">
        <a:lnSpc>
          <a:spcPct val="90000"/>
        </a:lnSpc>
        <a:spcBef>
          <a:spcPts val="500"/>
        </a:spcBef>
        <a:buClr>
          <a:srgbClr val="006D48"/>
        </a:buClr>
        <a:buFont typeface="System Font Regular"/>
        <a:buChar char="·"/>
        <a:tabLst/>
        <a:defRPr sz="1800" b="0" i="0" kern="1200">
          <a:solidFill>
            <a:schemeClr val="tx1"/>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727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n.neurology.org/lookup/doi/10.1212/WNL.0000000000207477"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949D9B6-CC47-3843-BF17-3D12EBE04FC3}"/>
              </a:ext>
            </a:extLst>
          </p:cNvPr>
          <p:cNvSpPr>
            <a:spLocks noGrp="1"/>
          </p:cNvSpPr>
          <p:nvPr>
            <p:ph type="ctrTitle" idx="4294967295"/>
          </p:nvPr>
        </p:nvSpPr>
        <p:spPr>
          <a:xfrm>
            <a:off x="1524000" y="1859798"/>
            <a:ext cx="9144000" cy="4398178"/>
          </a:xfrm>
        </p:spPr>
        <p:txBody>
          <a:bodyPr>
            <a:normAutofit/>
          </a:bodyPr>
          <a:lstStyle/>
          <a:p>
            <a:pPr algn="ctr">
              <a:spcBef>
                <a:spcPts val="600"/>
              </a:spcBef>
              <a:spcAft>
                <a:spcPts val="600"/>
              </a:spcAft>
            </a:pPr>
            <a:r>
              <a:rPr lang="en-US" altLang="en-US" sz="4400" b="1" dirty="0">
                <a:latin typeface="+mn-lt"/>
              </a:rPr>
              <a:t>Resident &amp; Fellow Section</a:t>
            </a:r>
            <a:br>
              <a:rPr lang="en-US" altLang="en-US" sz="4400" b="1" dirty="0">
                <a:latin typeface="+mn-lt"/>
              </a:rPr>
            </a:br>
            <a:r>
              <a:rPr lang="en-US" altLang="en-US" sz="4400" b="1" dirty="0">
                <a:latin typeface="+mn-lt"/>
              </a:rPr>
              <a:t>Teaching Video NeuroImage</a:t>
            </a:r>
            <a:br>
              <a:rPr lang="en-US" altLang="en-US" sz="3200" b="1" dirty="0">
                <a:latin typeface="Calibri" pitchFamily="34" charset="0"/>
              </a:rPr>
            </a:br>
            <a:br>
              <a:rPr lang="en-US" altLang="en-US" sz="3200" b="1" dirty="0">
                <a:latin typeface="Calibri" pitchFamily="34" charset="0"/>
              </a:rPr>
            </a:br>
            <a:br>
              <a:rPr lang="en-US" altLang="en-US" sz="3200" b="1" dirty="0">
                <a:latin typeface="Calibri" pitchFamily="34" charset="0"/>
              </a:rPr>
            </a:br>
            <a:br>
              <a:rPr lang="en-US" altLang="en-US" sz="3200" b="1" dirty="0">
                <a:latin typeface="Calibri" pitchFamily="34" charset="0"/>
              </a:rPr>
            </a:br>
            <a:r>
              <a:rPr lang="en-US" altLang="en-US" sz="3200" b="1" dirty="0">
                <a:latin typeface="Calibri" pitchFamily="34" charset="0"/>
              </a:rPr>
              <a:t>A </a:t>
            </a:r>
            <a:r>
              <a:rPr lang="en-US" altLang="en-US" sz="2700" b="1" dirty="0">
                <a:latin typeface="Calibri" pitchFamily="34" charset="0"/>
              </a:rPr>
              <a:t>2</a:t>
            </a:r>
            <a:r>
              <a:rPr lang="en-US" altLang="en-US" sz="2700" b="1" dirty="0">
                <a:latin typeface="Calibri" panose="020F0502020204030204" pitchFamily="34" charset="0"/>
                <a:ea typeface="Calibri" panose="020F0502020204030204" pitchFamily="34" charset="0"/>
                <a:cs typeface="Times New Roman" panose="02020603050405020304" pitchFamily="18" charset="0"/>
              </a:rPr>
              <a:t>3</a:t>
            </a:r>
            <a:r>
              <a:rPr lang="en-US" sz="2700" dirty="0">
                <a:effectLst/>
                <a:latin typeface="Calibri" panose="020F0502020204030204" pitchFamily="34" charset="0"/>
                <a:ea typeface="Calibri" panose="020F0502020204030204" pitchFamily="34" charset="0"/>
                <a:cs typeface="Times New Roman" panose="02020603050405020304" pitchFamily="18" charset="0"/>
              </a:rPr>
              <a:t>-year-old female with </a:t>
            </a:r>
            <a:r>
              <a:rPr lang="en-US" sz="2700" dirty="0">
                <a:latin typeface="Calibri" panose="020F0502020204030204" pitchFamily="34" charset="0"/>
                <a:ea typeface="Calibri" panose="020F0502020204030204" pitchFamily="34" charset="0"/>
                <a:cs typeface="Times New Roman" panose="02020603050405020304" pitchFamily="18" charset="0"/>
              </a:rPr>
              <a:t>abnormal eye movements after stroke</a:t>
            </a:r>
            <a:endParaRPr lang="en-US" sz="2700" b="0" spc="-100" dirty="0">
              <a:solidFill>
                <a:schemeClr val="tx1">
                  <a:lumMod val="95000"/>
                  <a:lumOff val="5000"/>
                </a:schemeClr>
              </a:solidFill>
              <a:latin typeface="+mn-lt"/>
            </a:endParaRPr>
          </a:p>
        </p:txBody>
      </p:sp>
      <p:pic>
        <p:nvPicPr>
          <p:cNvPr id="8" name="Picture 7">
            <a:extLst>
              <a:ext uri="{FF2B5EF4-FFF2-40B4-BE49-F238E27FC236}">
                <a16:creationId xmlns:a16="http://schemas.microsoft.com/office/drawing/2014/main" id="{AD2FCF76-B8EF-1A4F-ACCB-04B72065A83D}"/>
              </a:ext>
            </a:extLst>
          </p:cNvPr>
          <p:cNvPicPr>
            <a:picLocks noChangeAspect="1"/>
          </p:cNvPicPr>
          <p:nvPr/>
        </p:nvPicPr>
        <p:blipFill>
          <a:blip r:embed="rId2"/>
          <a:stretch>
            <a:fillRect/>
          </a:stretch>
        </p:blipFill>
        <p:spPr>
          <a:xfrm>
            <a:off x="5370915" y="6121100"/>
            <a:ext cx="1511814" cy="643085"/>
          </a:xfrm>
          <a:prstGeom prst="rect">
            <a:avLst/>
          </a:prstGeom>
        </p:spPr>
      </p:pic>
      <p:pic>
        <p:nvPicPr>
          <p:cNvPr id="10" name="Picture 9" descr="Text&#10;&#10;Description automatically generated">
            <a:extLst>
              <a:ext uri="{FF2B5EF4-FFF2-40B4-BE49-F238E27FC236}">
                <a16:creationId xmlns:a16="http://schemas.microsoft.com/office/drawing/2014/main" id="{ABEA4AC9-172E-B04F-AD22-D2A5D405C514}"/>
              </a:ext>
            </a:extLst>
          </p:cNvPr>
          <p:cNvPicPr>
            <a:picLocks noChangeAspect="1"/>
          </p:cNvPicPr>
          <p:nvPr/>
        </p:nvPicPr>
        <p:blipFill>
          <a:blip r:embed="rId3"/>
          <a:stretch>
            <a:fillRect/>
          </a:stretch>
        </p:blipFill>
        <p:spPr>
          <a:xfrm>
            <a:off x="319168" y="0"/>
            <a:ext cx="11879147" cy="2185261"/>
          </a:xfrm>
          <a:prstGeom prst="rect">
            <a:avLst/>
          </a:prstGeom>
        </p:spPr>
      </p:pic>
      <p:sp>
        <p:nvSpPr>
          <p:cNvPr id="3" name="TextBox 2">
            <a:extLst>
              <a:ext uri="{FF2B5EF4-FFF2-40B4-BE49-F238E27FC236}">
                <a16:creationId xmlns:a16="http://schemas.microsoft.com/office/drawing/2014/main" id="{4AA473F1-DB7A-4D0C-9E97-EBA5B765D302}"/>
              </a:ext>
            </a:extLst>
          </p:cNvPr>
          <p:cNvSpPr txBox="1"/>
          <p:nvPr/>
        </p:nvSpPr>
        <p:spPr>
          <a:xfrm>
            <a:off x="8633705" y="6257976"/>
            <a:ext cx="3564610" cy="461665"/>
          </a:xfrm>
          <a:prstGeom prst="rect">
            <a:avLst/>
          </a:prstGeom>
          <a:noFill/>
        </p:spPr>
        <p:txBody>
          <a:bodyPr wrap="square" rtlCol="0">
            <a:spAutoFit/>
          </a:bodyPr>
          <a:lstStyle/>
          <a:p>
            <a:r>
              <a:rPr lang="en-US" sz="2400" dirty="0"/>
              <a:t>Jacky Ganguly et al.</a:t>
            </a:r>
          </a:p>
        </p:txBody>
      </p:sp>
      <p:sp>
        <p:nvSpPr>
          <p:cNvPr id="4" name="Rectangle 3">
            <a:extLst>
              <a:ext uri="{FF2B5EF4-FFF2-40B4-BE49-F238E27FC236}">
                <a16:creationId xmlns:a16="http://schemas.microsoft.com/office/drawing/2014/main" id="{860850C8-3FE1-47B0-B5A1-6DB4201793A7}"/>
              </a:ext>
            </a:extLst>
          </p:cNvPr>
          <p:cNvSpPr/>
          <p:nvPr/>
        </p:nvSpPr>
        <p:spPr>
          <a:xfrm>
            <a:off x="790414" y="6442642"/>
            <a:ext cx="733586" cy="2154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2324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EB86C-0046-0847-AA19-7DC5660F0759}"/>
              </a:ext>
            </a:extLst>
          </p:cNvPr>
          <p:cNvSpPr>
            <a:spLocks noGrp="1"/>
          </p:cNvSpPr>
          <p:nvPr>
            <p:ph type="title"/>
          </p:nvPr>
        </p:nvSpPr>
        <p:spPr/>
        <p:txBody>
          <a:bodyPr>
            <a:normAutofit/>
          </a:bodyPr>
          <a:lstStyle/>
          <a:p>
            <a:r>
              <a:rPr lang="en-US" sz="4400" dirty="0">
                <a:latin typeface="+mj-lt"/>
              </a:rPr>
              <a:t>Vignette</a:t>
            </a:r>
          </a:p>
        </p:txBody>
      </p:sp>
      <p:sp>
        <p:nvSpPr>
          <p:cNvPr id="3" name="Content Placeholder 2">
            <a:extLst>
              <a:ext uri="{FF2B5EF4-FFF2-40B4-BE49-F238E27FC236}">
                <a16:creationId xmlns:a16="http://schemas.microsoft.com/office/drawing/2014/main" id="{0E59BC63-83B2-2143-8468-F09F016CE2D4}"/>
              </a:ext>
            </a:extLst>
          </p:cNvPr>
          <p:cNvSpPr>
            <a:spLocks noGrp="1"/>
          </p:cNvSpPr>
          <p:nvPr>
            <p:ph idx="1"/>
          </p:nvPr>
        </p:nvSpPr>
        <p:spPr/>
        <p:txBody>
          <a:bodyPr>
            <a:normAutofit fontScale="25000" lnSpcReduction="20000"/>
          </a:bodyPr>
          <a:lstStyle/>
          <a:p>
            <a:endParaRPr lang="en-US" sz="4400" dirty="0">
              <a:latin typeface="Calibri" panose="020F0502020204030204" pitchFamily="34" charset="0"/>
              <a:cs typeface="Calibri" panose="020F0502020204030204" pitchFamily="34" charset="0"/>
            </a:endParaRPr>
          </a:p>
          <a:p>
            <a:r>
              <a:rPr lang="en-US" sz="12800" dirty="0">
                <a:latin typeface="Calibri" panose="020F0502020204030204" pitchFamily="34" charset="0"/>
                <a:cs typeface="Calibri" panose="020F0502020204030204" pitchFamily="34" charset="0"/>
              </a:rPr>
              <a:t>A 23-year-old healthy female</a:t>
            </a:r>
          </a:p>
          <a:p>
            <a:r>
              <a:rPr lang="en-US" sz="12800" dirty="0">
                <a:latin typeface="Calibri" panose="020F0502020204030204" pitchFamily="34" charset="0"/>
                <a:cs typeface="Calibri" panose="020F0502020204030204" pitchFamily="34" charset="0"/>
              </a:rPr>
              <a:t>Spontaneous eye movements started within 3 days of acute stroke</a:t>
            </a:r>
          </a:p>
          <a:p>
            <a:r>
              <a:rPr lang="en-US" sz="12800" dirty="0">
                <a:latin typeface="Calibri" panose="020F0502020204030204" pitchFamily="34" charset="0"/>
                <a:cs typeface="Calibri" panose="020F0502020204030204" pitchFamily="34" charset="0"/>
              </a:rPr>
              <a:t>No past medical history</a:t>
            </a:r>
          </a:p>
          <a:p>
            <a:r>
              <a:rPr lang="en-US" sz="12800" dirty="0">
                <a:latin typeface="Calibri" panose="020F0502020204030204" pitchFamily="34" charset="0"/>
                <a:cs typeface="Calibri" panose="020F0502020204030204" pitchFamily="34" charset="0"/>
              </a:rPr>
              <a:t>On examination, horizontal gaze palsy noted apart from the spontaneous eye movements</a:t>
            </a:r>
          </a:p>
          <a:p>
            <a:endParaRPr lang="en-US" sz="4400" dirty="0">
              <a:latin typeface="Calibri" panose="020F0502020204030204" pitchFamily="34" charset="0"/>
              <a:cs typeface="Calibri" panose="020F0502020204030204" pitchFamily="34" charset="0"/>
            </a:endParaRPr>
          </a:p>
          <a:p>
            <a:pPr marL="0" indent="0">
              <a:buNone/>
            </a:pPr>
            <a:endParaRPr lang="en-US" sz="4400" dirty="0">
              <a:latin typeface="Calibri" panose="020F0502020204030204" pitchFamily="34" charset="0"/>
              <a:cs typeface="Calibri" panose="020F0502020204030204" pitchFamily="34" charset="0"/>
            </a:endParaRPr>
          </a:p>
          <a:p>
            <a:pPr marL="0" indent="0">
              <a:buNone/>
            </a:pPr>
            <a:endParaRPr lang="en-US" sz="4400" dirty="0">
              <a:latin typeface="Calibri" panose="020F0502020204030204" pitchFamily="34" charset="0"/>
              <a:cs typeface="Calibri" panose="020F0502020204030204" pitchFamily="34" charset="0"/>
            </a:endParaRPr>
          </a:p>
          <a:p>
            <a:pPr marL="0" indent="0">
              <a:buNone/>
            </a:pPr>
            <a:endParaRPr lang="en-US" sz="4400" dirty="0">
              <a:latin typeface="Calibri" panose="020F0502020204030204" pitchFamily="34" charset="0"/>
              <a:cs typeface="Calibri" panose="020F0502020204030204" pitchFamily="34" charset="0"/>
            </a:endParaRPr>
          </a:p>
          <a:p>
            <a:pPr marL="0" indent="0">
              <a:buNone/>
            </a:pPr>
            <a:endParaRPr lang="en-US" dirty="0"/>
          </a:p>
          <a:p>
            <a:pPr marL="0" indent="0">
              <a:buNone/>
            </a:pPr>
            <a:br>
              <a:rPr lang="en-US" dirty="0"/>
            </a:br>
            <a:endParaRPr lang="en-US" dirty="0"/>
          </a:p>
          <a:p>
            <a:pPr lvl="2"/>
            <a:endParaRPr lang="en-US" dirty="0"/>
          </a:p>
        </p:txBody>
      </p:sp>
      <p:sp>
        <p:nvSpPr>
          <p:cNvPr id="4" name="Rectangle 3">
            <a:extLst>
              <a:ext uri="{FF2B5EF4-FFF2-40B4-BE49-F238E27FC236}">
                <a16:creationId xmlns:a16="http://schemas.microsoft.com/office/drawing/2014/main" id="{5012CDD2-989F-4243-8138-47F2482BB5B1}"/>
              </a:ext>
            </a:extLst>
          </p:cNvPr>
          <p:cNvSpPr/>
          <p:nvPr/>
        </p:nvSpPr>
        <p:spPr>
          <a:xfrm>
            <a:off x="838200" y="6462793"/>
            <a:ext cx="665136" cy="1699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F53447A-B45E-40C8-A413-F1E5F4038891}"/>
              </a:ext>
            </a:extLst>
          </p:cNvPr>
          <p:cNvSpPr txBox="1"/>
          <p:nvPr/>
        </p:nvSpPr>
        <p:spPr>
          <a:xfrm>
            <a:off x="8679050" y="6293838"/>
            <a:ext cx="2865249" cy="461665"/>
          </a:xfrm>
          <a:prstGeom prst="rect">
            <a:avLst/>
          </a:prstGeom>
          <a:noFill/>
        </p:spPr>
        <p:txBody>
          <a:bodyPr wrap="square" rtlCol="0">
            <a:spAutoFit/>
          </a:bodyPr>
          <a:lstStyle/>
          <a:p>
            <a:r>
              <a:rPr lang="en-US" sz="2400" dirty="0"/>
              <a:t>Jacky Ganguly et al</a:t>
            </a:r>
            <a:r>
              <a:rPr lang="en-US" dirty="0"/>
              <a:t>.</a:t>
            </a:r>
          </a:p>
        </p:txBody>
      </p:sp>
    </p:spTree>
    <p:extLst>
      <p:ext uri="{BB962C8B-B14F-4D97-AF65-F5344CB8AC3E}">
        <p14:creationId xmlns:p14="http://schemas.microsoft.com/office/powerpoint/2010/main" val="3889385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B7E8F-7588-4419-83F0-A8C52911BA15}"/>
              </a:ext>
            </a:extLst>
          </p:cNvPr>
          <p:cNvSpPr>
            <a:spLocks noGrp="1"/>
          </p:cNvSpPr>
          <p:nvPr>
            <p:ph type="title"/>
          </p:nvPr>
        </p:nvSpPr>
        <p:spPr/>
        <p:txBody>
          <a:bodyPr>
            <a:normAutofit/>
          </a:bodyPr>
          <a:lstStyle/>
          <a:p>
            <a:r>
              <a:rPr lang="en-US" sz="4400" dirty="0">
                <a:latin typeface="+mj-lt"/>
              </a:rPr>
              <a:t>Imaging and Video</a:t>
            </a:r>
            <a:endParaRPr lang="en-IN" sz="4400" dirty="0">
              <a:latin typeface="+mj-lt"/>
            </a:endParaRPr>
          </a:p>
        </p:txBody>
      </p:sp>
      <p:pic>
        <p:nvPicPr>
          <p:cNvPr id="8" name="Content Placeholder 7">
            <a:extLst>
              <a:ext uri="{FF2B5EF4-FFF2-40B4-BE49-F238E27FC236}">
                <a16:creationId xmlns:a16="http://schemas.microsoft.com/office/drawing/2014/main" id="{7224457A-D766-B682-CE60-B16965E2057C}"/>
              </a:ext>
            </a:extLst>
          </p:cNvPr>
          <p:cNvPicPr>
            <a:picLocks noGrp="1" noChangeAspect="1"/>
          </p:cNvPicPr>
          <p:nvPr>
            <p:ph sz="half" idx="1"/>
          </p:nvPr>
        </p:nvPicPr>
        <p:blipFill>
          <a:blip r:embed="rId3"/>
          <a:stretch>
            <a:fillRect/>
          </a:stretch>
        </p:blipFill>
        <p:spPr>
          <a:xfrm>
            <a:off x="555852" y="2329543"/>
            <a:ext cx="8263680" cy="2939913"/>
          </a:xfrm>
        </p:spPr>
      </p:pic>
      <p:sp>
        <p:nvSpPr>
          <p:cNvPr id="5" name="TextBox 4">
            <a:extLst>
              <a:ext uri="{FF2B5EF4-FFF2-40B4-BE49-F238E27FC236}">
                <a16:creationId xmlns:a16="http://schemas.microsoft.com/office/drawing/2014/main" id="{896F89E2-D033-1605-7731-108737595E89}"/>
              </a:ext>
            </a:extLst>
          </p:cNvPr>
          <p:cNvSpPr txBox="1"/>
          <p:nvPr/>
        </p:nvSpPr>
        <p:spPr>
          <a:xfrm>
            <a:off x="8679050" y="6293838"/>
            <a:ext cx="2865249" cy="461665"/>
          </a:xfrm>
          <a:prstGeom prst="rect">
            <a:avLst/>
          </a:prstGeom>
          <a:noFill/>
        </p:spPr>
        <p:txBody>
          <a:bodyPr wrap="square" rtlCol="0">
            <a:spAutoFit/>
          </a:bodyPr>
          <a:lstStyle/>
          <a:p>
            <a:r>
              <a:rPr lang="en-US" sz="2400" dirty="0"/>
              <a:t>Jacky Ganguly et al</a:t>
            </a:r>
            <a:r>
              <a:rPr lang="en-US" dirty="0"/>
              <a:t>.</a:t>
            </a:r>
          </a:p>
        </p:txBody>
      </p:sp>
      <p:sp>
        <p:nvSpPr>
          <p:cNvPr id="4" name="Content Placeholder 3">
            <a:extLst>
              <a:ext uri="{FF2B5EF4-FFF2-40B4-BE49-F238E27FC236}">
                <a16:creationId xmlns:a16="http://schemas.microsoft.com/office/drawing/2014/main" id="{8539D53A-25A9-D07E-3F63-EB2550E655BA}"/>
              </a:ext>
            </a:extLst>
          </p:cNvPr>
          <p:cNvSpPr>
            <a:spLocks noGrp="1"/>
          </p:cNvSpPr>
          <p:nvPr>
            <p:ph sz="half" idx="2"/>
          </p:nvPr>
        </p:nvSpPr>
        <p:spPr/>
        <p:txBody>
          <a:bodyPr/>
          <a:lstStyle/>
          <a:p>
            <a:endParaRPr lang="en-US"/>
          </a:p>
        </p:txBody>
      </p:sp>
      <p:sp>
        <p:nvSpPr>
          <p:cNvPr id="7" name="Rectangle: Rounded Corners 6">
            <a:extLst>
              <a:ext uri="{FF2B5EF4-FFF2-40B4-BE49-F238E27FC236}">
                <a16:creationId xmlns:a16="http://schemas.microsoft.com/office/drawing/2014/main" id="{663F15E0-E371-CAC0-41FA-B99C11D091BB}"/>
              </a:ext>
            </a:extLst>
          </p:cNvPr>
          <p:cNvSpPr/>
          <p:nvPr/>
        </p:nvSpPr>
        <p:spPr>
          <a:xfrm>
            <a:off x="9382539" y="2623930"/>
            <a:ext cx="2161760" cy="1938131"/>
          </a:xfrm>
          <a:prstGeom prst="roundRect">
            <a:avLst/>
          </a:prstGeom>
          <a:solidFill>
            <a:srgbClr val="006D48"/>
          </a:solidFill>
          <a:ln>
            <a:solidFill>
              <a:srgbClr val="006D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hlinkClick r:id="rId4"/>
              </a:rPr>
              <a:t>Click here to access the Video online</a:t>
            </a:r>
            <a:endParaRPr lang="en-US" dirty="0"/>
          </a:p>
        </p:txBody>
      </p:sp>
    </p:spTree>
    <p:extLst>
      <p:ext uri="{BB962C8B-B14F-4D97-AF65-F5344CB8AC3E}">
        <p14:creationId xmlns:p14="http://schemas.microsoft.com/office/powerpoint/2010/main" val="3162394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74306-E65F-9048-B432-E75DAC82A074}"/>
              </a:ext>
            </a:extLst>
          </p:cNvPr>
          <p:cNvSpPr>
            <a:spLocks noGrp="1"/>
          </p:cNvSpPr>
          <p:nvPr>
            <p:ph type="title"/>
          </p:nvPr>
        </p:nvSpPr>
        <p:spPr/>
        <p:txBody>
          <a:bodyPr>
            <a:normAutofit/>
          </a:bodyPr>
          <a:lstStyle/>
          <a:p>
            <a:r>
              <a:rPr lang="en-US" sz="4400" dirty="0">
                <a:latin typeface="Calibri" panose="020F0502020204030204" pitchFamily="34" charset="0"/>
              </a:rPr>
              <a:t>Pendular Vertical Oscillations (PVOs)</a:t>
            </a:r>
          </a:p>
        </p:txBody>
      </p:sp>
      <p:sp>
        <p:nvSpPr>
          <p:cNvPr id="3" name="Content Placeholder 2">
            <a:extLst>
              <a:ext uri="{FF2B5EF4-FFF2-40B4-BE49-F238E27FC236}">
                <a16:creationId xmlns:a16="http://schemas.microsoft.com/office/drawing/2014/main" id="{CE98AF31-E92F-0949-8F6C-7787EEDEC9F4}"/>
              </a:ext>
            </a:extLst>
          </p:cNvPr>
          <p:cNvSpPr>
            <a:spLocks noGrp="1"/>
          </p:cNvSpPr>
          <p:nvPr>
            <p:ph idx="1"/>
          </p:nvPr>
        </p:nvSpPr>
        <p:spPr>
          <a:xfrm>
            <a:off x="838200" y="1284514"/>
            <a:ext cx="10706100" cy="4724400"/>
          </a:xfrm>
        </p:spPr>
        <p:txBody>
          <a:bodyPr>
            <a:normAutofit/>
          </a:bodyPr>
          <a:lstStyle/>
          <a:p>
            <a:r>
              <a:rPr lang="en-US" sz="3200" dirty="0">
                <a:latin typeface="Calibri" panose="020F0502020204030204" pitchFamily="34" charset="0"/>
                <a:cs typeface="Calibri" panose="020F0502020204030204" pitchFamily="34" charset="0"/>
              </a:rPr>
              <a:t>Rare phenomenon </a:t>
            </a:r>
            <a:r>
              <a:rPr lang="en-US" sz="3200" dirty="0">
                <a:latin typeface="Calibri" panose="020F0502020204030204" pitchFamily="34" charset="0"/>
                <a:ea typeface="Calibri" panose="020F0502020204030204" pitchFamily="34" charset="0"/>
                <a:cs typeface="Times New Roman" panose="02020603050405020304" pitchFamily="18" charset="0"/>
              </a:rPr>
              <a:t>after pontine stroke </a:t>
            </a:r>
            <a:endParaRPr lang="en-US" sz="3200" dirty="0">
              <a:latin typeface="Calibri" panose="020F0502020204030204" pitchFamily="34" charset="0"/>
              <a:cs typeface="Calibri" panose="020F0502020204030204" pitchFamily="34" charset="0"/>
            </a:endParaRPr>
          </a:p>
          <a:p>
            <a:r>
              <a:rPr lang="en-US" sz="3200" dirty="0">
                <a:latin typeface="Calibri" panose="020F0502020204030204" pitchFamily="34" charset="0"/>
                <a:ea typeface="Calibri" panose="020F0502020204030204" pitchFamily="34" charset="0"/>
                <a:cs typeface="Times New Roman" panose="02020603050405020304" pitchFamily="18" charset="0"/>
              </a:rPr>
              <a:t>Initially described as ‘ocular myoclonus’</a:t>
            </a:r>
          </a:p>
          <a:p>
            <a:pPr algn="just"/>
            <a:r>
              <a:rPr lang="en-US" sz="3200" dirty="0">
                <a:latin typeface="Calibri" panose="020F0502020204030204" pitchFamily="34" charset="0"/>
                <a:ea typeface="Calibri" panose="020F0502020204030204" pitchFamily="34" charset="0"/>
                <a:cs typeface="Times New Roman" panose="02020603050405020304" pitchFamily="18" charset="0"/>
              </a:rPr>
              <a:t>Pathophysiology of PVOs include: (1) synchronized neural oscillations from the inferior olive following disruption of the central tegmental tract, (2) unstable integration of vertical gaze in the interstitial nucleus of Cajal from damage to the pontine paramedian tract or (3) injury to omnipause neurons</a:t>
            </a:r>
          </a:p>
          <a:p>
            <a:r>
              <a:rPr lang="en-US" sz="3200" dirty="0">
                <a:latin typeface="Calibri" panose="020F0502020204030204" pitchFamily="34" charset="0"/>
                <a:ea typeface="Calibri" panose="020F0502020204030204" pitchFamily="34" charset="0"/>
                <a:cs typeface="Times New Roman" panose="02020603050405020304" pitchFamily="18" charset="0"/>
              </a:rPr>
              <a:t>Differential diagnosis: ocular bobbing and oculopalatal tremor</a:t>
            </a:r>
            <a:endParaRPr lang="en-US" sz="3200" dirty="0">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58DD2FF7-59A6-401A-A7E3-5CBE0D1FDF86}"/>
              </a:ext>
            </a:extLst>
          </p:cNvPr>
          <p:cNvSpPr/>
          <p:nvPr/>
        </p:nvSpPr>
        <p:spPr>
          <a:xfrm>
            <a:off x="728420" y="6493790"/>
            <a:ext cx="790414" cy="13893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768F387-81D2-4879-B7D5-5E6B62E0E0AC}"/>
              </a:ext>
            </a:extLst>
          </p:cNvPr>
          <p:cNvSpPr txBox="1"/>
          <p:nvPr/>
        </p:nvSpPr>
        <p:spPr>
          <a:xfrm>
            <a:off x="8375542" y="6329906"/>
            <a:ext cx="2759183" cy="461665"/>
          </a:xfrm>
          <a:prstGeom prst="rect">
            <a:avLst/>
          </a:prstGeom>
          <a:noFill/>
        </p:spPr>
        <p:txBody>
          <a:bodyPr wrap="square" rtlCol="0">
            <a:spAutoFit/>
          </a:bodyPr>
          <a:lstStyle/>
          <a:p>
            <a:r>
              <a:rPr lang="en-US" sz="2400" dirty="0"/>
              <a:t>Jacky Ganguly et al.</a:t>
            </a:r>
          </a:p>
        </p:txBody>
      </p:sp>
    </p:spTree>
    <p:extLst>
      <p:ext uri="{BB962C8B-B14F-4D97-AF65-F5344CB8AC3E}">
        <p14:creationId xmlns:p14="http://schemas.microsoft.com/office/powerpoint/2010/main" val="3936039328"/>
      </p:ext>
    </p:extLst>
  </p:cSld>
  <p:clrMapOvr>
    <a:masterClrMapping/>
  </p:clrMapOvr>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287</Words>
  <Application>Microsoft Office PowerPoint</Application>
  <PresentationFormat>Widescreen</PresentationFormat>
  <Paragraphs>34</Paragraphs>
  <Slides>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System Font Regular</vt:lpstr>
      <vt:lpstr>Times New Roman</vt:lpstr>
      <vt:lpstr>Wingdings</vt:lpstr>
      <vt:lpstr>Office Theme</vt:lpstr>
      <vt:lpstr>Resident &amp; Fellow Section Teaching Video NeuroImage    A 23-year-old female with abnormal eye movements after stroke</vt:lpstr>
      <vt:lpstr>Vignette</vt:lpstr>
      <vt:lpstr>Imaging and Video</vt:lpstr>
      <vt:lpstr>Pendular Vertical Oscillations (PVOs)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 Hopwood</dc:creator>
  <cp:lastModifiedBy>Aubrey Zalewski</cp:lastModifiedBy>
  <cp:revision>54</cp:revision>
  <dcterms:created xsi:type="dcterms:W3CDTF">2021-03-03T19:05:39Z</dcterms:created>
  <dcterms:modified xsi:type="dcterms:W3CDTF">2023-06-12T19:13:19Z</dcterms:modified>
</cp:coreProperties>
</file>