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6327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114" y="174"/>
      </p:cViewPr>
      <p:guideLst>
        <p:guide orient="horz" pos="2160"/>
        <p:guide pos="3912"/>
      </p:guideLst>
    </p:cSldViewPr>
  </p:slideViewPr>
  <p:outlineViewPr>
    <p:cViewPr>
      <p:scale>
        <a:sx n="33" d="100"/>
        <a:sy n="33" d="100"/>
      </p:scale>
      <p:origin x="0" y="-356"/>
    </p:cViewPr>
  </p:outlineViewPr>
  <p:notesTextViewPr>
    <p:cViewPr>
      <p:scale>
        <a:sx n="1" d="1"/>
        <a:sy n="1" d="1"/>
      </p:scale>
      <p:origin x="0" y="-288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57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CF09-37D6-4680-AF13-891938B3D27B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2FC5-D8ED-432A-B5FA-A6526FF9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Figure 1: MRI and Intraoperative Photographs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Preoperative and (B) postoperative sagittal MRI with arrows highlighting complex syrinx. Intraoperative photograph of (C) syrinx cavity and (D) mucinous syrinx material.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effectLst/>
                <a:ea typeface="Calibri" panose="020F0502020204030204" pitchFamily="34" charset="0"/>
              </a:rPr>
              <a:t>Figure 2: </a:t>
            </a:r>
            <a:r>
              <a:rPr lang="en-US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Pathology of the Lesion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>
                <a:effectLst/>
                <a:ea typeface="Calibri" panose="020F0502020204030204" pitchFamily="34" charset="0"/>
              </a:rPr>
              <a:t>A) Amor-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phous</a:t>
            </a:r>
            <a:r>
              <a:rPr lang="en-US" sz="1800" dirty="0">
                <a:effectLst/>
                <a:ea typeface="Calibri" panose="020F0502020204030204" pitchFamily="34" charset="0"/>
              </a:rPr>
              <a:t> nasal secretion x200; (B) cyst wall highlighting ciliated respiratory mucosa in upper left box, small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sero</a:t>
            </a:r>
            <a:r>
              <a:rPr lang="en-US" sz="1800" dirty="0">
                <a:effectLst/>
                <a:ea typeface="Calibri" panose="020F0502020204030204" pitchFamily="34" charset="0"/>
              </a:rPr>
              <a:t>-mucinous gland in upper right box, small nerve twigs in lower right box; (C) H&amp;E x400, (D) PAS of ciliated res-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piratory</a:t>
            </a:r>
            <a:r>
              <a:rPr lang="en-US" sz="1800" dirty="0">
                <a:effectLst/>
                <a:ea typeface="Calibri" panose="020F0502020204030204" pitchFamily="34" charset="0"/>
              </a:rPr>
              <a:t> mucosa with goblet cells x400; (E) H&amp;E x200, (F) PAS showing small seromucinous gland, duct x200; (G) S100 showing small nerve twigs in dense fibrous tissue with axons, Schwann cells x400; (H) neurofilament x400; (I) S100 showing Schwann cells x400.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Zamani H,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Soufizomorrod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Oraee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-Yazdani S,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Naviafar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D, et al. Safety and feasibility of autologous olfactory ensheathing cell and bone marrow mesenchymal stem cell co-transplantation in chronic human spinal cord injury: A clinical trial. Spinal Cord 2022;60:63-70.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Vaquero J, Hassan R, Fernández C, et al. Cell therapy as a new approach to the treatment of posttraumatic syringomyelia. World Neurosurgery 2017;107:1047-e5.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EBFC-2324-3B45-B2BC-CF4EFE6C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77" y="1122363"/>
            <a:ext cx="10670512" cy="2387600"/>
          </a:xfrm>
        </p:spPr>
        <p:txBody>
          <a:bodyPr anchor="b"/>
          <a:lstStyle>
            <a:lvl1pPr algn="ctr">
              <a:lnSpc>
                <a:spcPct val="80000"/>
              </a:lnSpc>
              <a:defRPr sz="6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36CAC-0D31-9F49-9E9F-084E893CD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77" y="3602038"/>
            <a:ext cx="106705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D6D708-E83F-EF41-932A-073B7BF5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21108-5E80-D64F-9572-6A2690301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B8F8B5-DF68-A646-AA14-99B24DE39958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27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1A53-9B07-DF4A-AC40-7BF97CF4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56B5E-4F9D-2446-ADA1-979B75DD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FA28F-B750-874B-B349-803073DF8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7A64C-ACBD-6F4D-93F8-4F3B3D889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95017A-1C8C-5D47-A269-FEC516306EEE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6871-BA6F-5B40-8367-906D6BEF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12445" cy="2852737"/>
          </a:xfrm>
        </p:spPr>
        <p:txBody>
          <a:bodyPr anchor="b"/>
          <a:lstStyle>
            <a:lvl1pPr>
              <a:defRPr sz="6000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3E4DB-7DF6-144A-84D6-0E4970FB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124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82BA4-AC08-9A41-8CC4-E2DDC67C1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B6A6C-97FF-AE41-B21F-D3792A617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31892D-11DD-2E48-86AB-A4D7331C139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2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271F-8406-E04C-86C5-9970401A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BDF0E-7A1E-6047-933B-CB601FBF6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D797C-594F-1F49-8ED0-8E2FE089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218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5FC1C-D054-E445-83A2-7A8141C5F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D5C6F-605F-6743-A37C-6CE4BB629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3F95B9-3BE5-6344-B93E-A2D0B7515C22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7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239B-5228-404F-BF95-971E9EB3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045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C127E-2184-E142-BE06-C942CBED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58886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DCFEF-4DE4-5143-8A46-62876E45C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25888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F3E4A-6A88-6346-948A-DC32CACA3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1" y="1681163"/>
            <a:ext cx="5284785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A5EC0-0E40-7C48-9DD2-67A8991B9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9511" y="2505075"/>
            <a:ext cx="52847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A8EF2-CE8B-0C4C-925B-A5B85DA22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615BE-4C4C-7A4C-8746-5D04D41ED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5C4ACD-295C-7A43-AC90-82FC2D18C8F1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04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7330-16C8-D14E-89B2-7FA93BE2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09EB8-115B-184B-89C8-FAC329D1D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23898-799F-224C-B305-F5D82C627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24A33B-B42D-3C46-8906-8461212C512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649D-01BC-E341-98F1-FE00BE70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D8F7-6BCE-8A4F-A5AE-ECAFF1B8D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361103" cy="5133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57B8E-E0AB-684B-8CCF-E3E2118B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D0593-647F-F349-B811-79D2AACF9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2E047E-EF1E-724B-979B-6657EE62F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4EC78-B7C2-7143-A3A7-F06F23F9C46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9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B6E4-B4A7-AC45-8E34-6BC606D1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88616-B846-9749-BF04-744294881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33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FE0DB-9F2A-174A-8721-AD23C0A8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4B625-1895-704C-8675-1211F2AB9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B2812-A870-4741-8184-E6ECE4EEF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90FFC8-003A-E74C-8497-6CB38FBB40E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8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49FE9-1F21-CD4D-A7E3-E121222F7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E9DC0-E7EB-6941-B4F7-2148F11B1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B84BF8-AF00-2A47-81A0-DB0FA4B13C0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BF8BA-FFFA-5B49-A645-DA1B51E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6"/>
            <a:ext cx="10706100" cy="117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38506-69D7-3348-9AD1-EBE927EF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079"/>
            <a:ext cx="10706100" cy="482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AC31B-1A01-294F-A844-16A0D28C04CB}"/>
              </a:ext>
            </a:extLst>
          </p:cNvPr>
          <p:cNvSpPr/>
          <p:nvPr userDrawn="1"/>
        </p:nvSpPr>
        <p:spPr>
          <a:xfrm>
            <a:off x="0" y="0"/>
            <a:ext cx="322729" cy="6858000"/>
          </a:xfrm>
          <a:prstGeom prst="rect">
            <a:avLst/>
          </a:prstGeom>
          <a:solidFill>
            <a:srgbClr val="006D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439AE-7F11-0A48-8273-B910EFE57EF2}"/>
              </a:ext>
            </a:extLst>
          </p:cNvPr>
          <p:cNvSpPr txBox="1"/>
          <p:nvPr userDrawn="1"/>
        </p:nvSpPr>
        <p:spPr>
          <a:xfrm>
            <a:off x="838200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Confidential. © 2021 American Academy of Neurology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A0F39-BAD0-2D4D-8E02-3FA17BA79B5F}"/>
              </a:ext>
            </a:extLst>
          </p:cNvPr>
          <p:cNvSpPr txBox="1"/>
          <p:nvPr userDrawn="1"/>
        </p:nvSpPr>
        <p:spPr>
          <a:xfrm>
            <a:off x="8498842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D3C1-E271-5D44-9F02-3945EF68A76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800" b="1" i="0" kern="1200" spc="-100" baseline="0">
          <a:solidFill>
            <a:srgbClr val="006D48"/>
          </a:solidFill>
          <a:latin typeface="Arial" panose="020B0604020202020204" pitchFamily="34" charset="0"/>
          <a:ea typeface="+mj-ea"/>
          <a:cs typeface="Calibri" panose="020F050202020403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rgbClr val="006D48"/>
        </a:buClr>
        <a:buFont typeface="Wingdings" pitchFamily="2" charset="2"/>
        <a:buChar char="§"/>
        <a:tabLst/>
        <a:defRPr sz="3000" b="0" i="0" kern="1200" spc="-1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04813" indent="-171450" algn="l" defTabSz="914400" rtl="0" eaLnBrk="1" latinLnBrk="0" hangingPunct="1">
        <a:lnSpc>
          <a:spcPct val="85000"/>
        </a:lnSpc>
        <a:spcBef>
          <a:spcPts val="600"/>
        </a:spcBef>
        <a:buClr>
          <a:srgbClr val="006D48"/>
        </a:buClr>
        <a:buFont typeface="Arial" panose="020B0604020202020204" pitchFamily="34" charset="0"/>
        <a:buChar char="•"/>
        <a:tabLst/>
        <a:defRPr sz="2600" b="0" i="0" kern="1200" spc="-5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28650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6360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-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874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·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49D9B6-CC47-3843-BF17-3D12EBE04F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859798"/>
            <a:ext cx="9144000" cy="4398178"/>
          </a:xfrm>
          <a:ln>
            <a:solidFill>
              <a:srgbClr val="006D48"/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latin typeface="+mn-lt"/>
              </a:rPr>
              <a:t>Resident &amp; Fellow Section</a:t>
            </a:r>
            <a:br>
              <a:rPr lang="en-US" altLang="en-US" sz="4400" b="1" dirty="0">
                <a:latin typeface="+mn-lt"/>
              </a:rPr>
            </a:br>
            <a:r>
              <a:rPr lang="en-US" altLang="en-US" sz="4400" b="1" dirty="0">
                <a:latin typeface="+mn-lt"/>
              </a:rPr>
              <a:t>Teaching </a:t>
            </a:r>
            <a:r>
              <a:rPr lang="en-US" altLang="en-US" sz="4400" b="1" dirty="0" err="1">
                <a:latin typeface="+mn-lt"/>
              </a:rPr>
              <a:t>NeuroImage</a:t>
            </a: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r>
              <a:rPr lang="en-US" altLang="en-US" sz="3600" b="0" dirty="0">
                <a:latin typeface="+mn-lt"/>
              </a:rPr>
              <a:t>48-year-old male with cervical cord injury </a:t>
            </a:r>
            <a:br>
              <a:rPr lang="en-US" altLang="en-US" sz="3600" b="0" dirty="0">
                <a:latin typeface="+mn-lt"/>
              </a:rPr>
            </a:br>
            <a:r>
              <a:rPr lang="en-US" altLang="en-US" sz="3600" b="0" dirty="0">
                <a:latin typeface="+mn-lt"/>
              </a:rPr>
              <a:t>and arm weakness</a:t>
            </a:r>
            <a:br>
              <a:rPr lang="en-US" altLang="en-US" sz="3600" b="0" dirty="0">
                <a:latin typeface="+mn-lt"/>
              </a:rPr>
            </a:br>
            <a:endParaRPr lang="en-US" sz="3600" b="0" spc="-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FCF76-B8EF-1A4F-ACCB-04B72065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15" y="6121100"/>
            <a:ext cx="1511814" cy="643085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BEA4AC9-172E-B04F-AD22-D2A5D405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8" y="0"/>
            <a:ext cx="11879147" cy="2185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473F1-DB7A-4D0C-9E97-EBA5B765D302}"/>
              </a:ext>
            </a:extLst>
          </p:cNvPr>
          <p:cNvSpPr txBox="1"/>
          <p:nvPr/>
        </p:nvSpPr>
        <p:spPr>
          <a:xfrm>
            <a:off x="8633705" y="6257976"/>
            <a:ext cx="35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Rotter et 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850C8-3FE1-47B0-B5A1-6DB4201793A7}"/>
              </a:ext>
            </a:extLst>
          </p:cNvPr>
          <p:cNvSpPr/>
          <p:nvPr/>
        </p:nvSpPr>
        <p:spPr>
          <a:xfrm>
            <a:off x="790414" y="6442642"/>
            <a:ext cx="73358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B86C-0046-0847-AA19-7DC5660F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Vignette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BC63-83B2-2143-8468-F09F016C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46-year-old male with spinal cord injury resulting in C5 tetraparesis and partially functioning C5-7 myotomes</a:t>
            </a:r>
          </a:p>
          <a:p>
            <a:pPr>
              <a:spcAft>
                <a:spcPts val="600"/>
              </a:spcAft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2 years later, olfactory stem cell injection into cervical post-traumatic syrinx led to progressive loss of upper extremity function</a:t>
            </a:r>
          </a:p>
          <a:p>
            <a:pPr>
              <a:spcAft>
                <a:spcPts val="600"/>
              </a:spcAft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C5 </a:t>
            </a:r>
            <a:r>
              <a:rPr lang="en-US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syringo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-subarachnoid shunt placement did not improve his strength</a:t>
            </a:r>
          </a:p>
          <a:p>
            <a:pPr>
              <a:spcAft>
                <a:spcPts val="600"/>
              </a:spcAft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Syrinx exploration revealed pockets of white gelatinous exudate</a:t>
            </a:r>
          </a:p>
          <a:p>
            <a:pPr>
              <a:spcAft>
                <a:spcPts val="600"/>
              </a:spcAft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Pathologic review of exudate revealed respiratory epithelium and seromucinous glands within fibrous stroma</a:t>
            </a:r>
          </a:p>
          <a:p>
            <a:pPr>
              <a:spcAft>
                <a:spcPts val="600"/>
              </a:spcAft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Patient regained upper extremity function within 4 months</a:t>
            </a:r>
          </a:p>
          <a:p>
            <a:pPr marL="0" indent="0">
              <a:spcAft>
                <a:spcPts val="600"/>
              </a:spcAft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12CDD2-989F-4243-8138-47F2482BB5B1}"/>
              </a:ext>
            </a:extLst>
          </p:cNvPr>
          <p:cNvSpPr/>
          <p:nvPr/>
        </p:nvSpPr>
        <p:spPr>
          <a:xfrm>
            <a:off x="838200" y="6462793"/>
            <a:ext cx="665136" cy="16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3447A-B45E-40C8-A413-F1E5F4038891}"/>
              </a:ext>
            </a:extLst>
          </p:cNvPr>
          <p:cNvSpPr txBox="1"/>
          <p:nvPr/>
        </p:nvSpPr>
        <p:spPr>
          <a:xfrm>
            <a:off x="8679051" y="6293838"/>
            <a:ext cx="24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Rotter et 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38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E9FAE5-417D-8949-8720-0B69E8A3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Imaging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7F9A0A-6F9C-6C43-925B-8B260DF96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130256"/>
            <a:ext cx="10706100" cy="4820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361BC-EEC4-4F82-B9E4-5090FFFECA26}"/>
              </a:ext>
            </a:extLst>
          </p:cNvPr>
          <p:cNvSpPr/>
          <p:nvPr/>
        </p:nvSpPr>
        <p:spPr>
          <a:xfrm>
            <a:off x="838200" y="6447295"/>
            <a:ext cx="680634" cy="1854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9ED3D-902F-4280-9072-9D2ACF6D914B}"/>
              </a:ext>
            </a:extLst>
          </p:cNvPr>
          <p:cNvSpPr txBox="1"/>
          <p:nvPr/>
        </p:nvSpPr>
        <p:spPr>
          <a:xfrm>
            <a:off x="8415580" y="6329906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Rotter et al.</a:t>
            </a:r>
          </a:p>
        </p:txBody>
      </p:sp>
      <p:pic>
        <p:nvPicPr>
          <p:cNvPr id="5" name="Picture 4" descr="A picture containing x-ray film, text, medical imaging, x-ray&#10;&#10;Description automatically generated">
            <a:extLst>
              <a:ext uri="{FF2B5EF4-FFF2-40B4-BE49-F238E27FC236}">
                <a16:creationId xmlns:a16="http://schemas.microsoft.com/office/drawing/2014/main" id="{7C45DB61-1F7B-C919-3F02-8A790A8B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8" y="1130256"/>
            <a:ext cx="3372672" cy="4820827"/>
          </a:xfrm>
          <a:prstGeom prst="rect">
            <a:avLst/>
          </a:prstGeom>
        </p:spPr>
      </p:pic>
      <p:pic>
        <p:nvPicPr>
          <p:cNvPr id="9" name="Picture 8" descr="A picture containing pink, lilac, magenta, purple&#10;&#10;Description automatically generated">
            <a:extLst>
              <a:ext uri="{FF2B5EF4-FFF2-40B4-BE49-F238E27FC236}">
                <a16:creationId xmlns:a16="http://schemas.microsoft.com/office/drawing/2014/main" id="{2547459E-2EB8-FC76-7DA4-12225736D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818" y="1810069"/>
            <a:ext cx="6858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4306-E65F-9048-B432-E75DAC8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Cervical syrinx with actively secreting </a:t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</a:rPr>
              <a:t>respiratory mucosa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AF31-E92F-0949-8F6C-7787EEDE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308"/>
            <a:ext cx="10706100" cy="457859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Olfactory stem cells are an experimental treatment to improve function after traumatic spinal cord injury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Mesenchymal stromal cell injection in the syrinx can reduce size and improve function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Side effects are possible and patient should be carefully monitored following this procedure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D2FF7-59A6-401A-A7E3-5CBE0D1FDF86}"/>
              </a:ext>
            </a:extLst>
          </p:cNvPr>
          <p:cNvSpPr/>
          <p:nvPr/>
        </p:nvSpPr>
        <p:spPr>
          <a:xfrm>
            <a:off x="728420" y="6493790"/>
            <a:ext cx="790414" cy="13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8F387-81D2-4879-B7D5-5E6B62E0E0AC}"/>
              </a:ext>
            </a:extLst>
          </p:cNvPr>
          <p:cNvSpPr txBox="1"/>
          <p:nvPr/>
        </p:nvSpPr>
        <p:spPr>
          <a:xfrm>
            <a:off x="8375542" y="6329906"/>
            <a:ext cx="275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Rotter et al.</a:t>
            </a:r>
          </a:p>
        </p:txBody>
      </p:sp>
    </p:spTree>
    <p:extLst>
      <p:ext uri="{BB962C8B-B14F-4D97-AF65-F5344CB8AC3E}">
        <p14:creationId xmlns:p14="http://schemas.microsoft.com/office/powerpoint/2010/main" val="393603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ation_x0020_Year xmlns="ea1f59c0-4948-4e73-937f-31cab6f39bca" xsi:nil="true"/>
    <Doc_x0020_Status xmlns="ea1f59c0-4948-4e73-937f-31cab6f39bca">Active</Doc_x0020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2F9938919D04B934E9D542364D6DB" ma:contentTypeVersion="15" ma:contentTypeDescription="Create a new document." ma:contentTypeScope="" ma:versionID="5de80ab841d0db59a19a96806e79b106">
  <xsd:schema xmlns:xsd="http://www.w3.org/2001/XMLSchema" xmlns:xs="http://www.w3.org/2001/XMLSchema" xmlns:p="http://schemas.microsoft.com/office/2006/metadata/properties" xmlns:ns2="ea1f59c0-4948-4e73-937f-31cab6f39bca" xmlns:ns3="047bc3df-2958-4e29-a498-559af8fd7db8" targetNamespace="http://schemas.microsoft.com/office/2006/metadata/properties" ma:root="true" ma:fieldsID="4acd5af6781765bacbe2d102813cebe5" ns2:_="" ns3:_="">
    <xsd:import namespace="ea1f59c0-4948-4e73-937f-31cab6f39bca"/>
    <xsd:import namespace="047bc3df-2958-4e29-a498-559af8fd7db8"/>
    <xsd:element name="properties">
      <xsd:complexType>
        <xsd:sequence>
          <xsd:element name="documentManagement">
            <xsd:complexType>
              <xsd:all>
                <xsd:element ref="ns2:Expiration_x0020_Year" minOccurs="0"/>
                <xsd:element ref="ns2:Doc_x0020_Statu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f59c0-4948-4e73-937f-31cab6f39bca" elementFormDefault="qualified">
    <xsd:import namespace="http://schemas.microsoft.com/office/2006/documentManagement/types"/>
    <xsd:import namespace="http://schemas.microsoft.com/office/infopath/2007/PartnerControls"/>
    <xsd:element name="Expiration_x0020_Year" ma:index="4" nillable="true" ma:displayName="Expiration Year" ma:format="Dropdown" ma:internalName="Expiration_x0020_Year" ma:readOnly="false">
      <xsd:simpleType>
        <xsd:restriction base="dms:Choice">
          <xsd:enumeration value="No Expiration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Doc_x0020_Status" ma:index="5" nillable="true" ma:displayName="Doc Status" ma:default="Active" ma:format="Dropdown" ma:internalName="Doc_x0020_Status" ma:readOnly="false">
      <xsd:simpleType>
        <xsd:restriction base="dms:Choice">
          <xsd:enumeration value="Active"/>
          <xsd:enumeration value="Inactive"/>
          <xsd:enumeration value="To Be Deleted"/>
          <xsd:enumeration value="Draft"/>
          <xsd:enumeration value="Final"/>
          <xsd:enumeration value="Archive"/>
        </xsd:restriction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bc3df-2958-4e29-a498-559af8fd7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733709-063B-4DA7-88B6-CBF3131FC0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9DC32D-CD3A-4FA1-8DF0-0C6F2C8996F2}">
  <ds:schemaRefs>
    <ds:schemaRef ds:uri="http://schemas.microsoft.com/office/2006/metadata/properties"/>
    <ds:schemaRef ds:uri="http://schemas.microsoft.com/office/infopath/2007/PartnerControls"/>
    <ds:schemaRef ds:uri="ea1f59c0-4948-4e73-937f-31cab6f39bca"/>
  </ds:schemaRefs>
</ds:datastoreItem>
</file>

<file path=customXml/itemProps3.xml><?xml version="1.0" encoding="utf-8"?>
<ds:datastoreItem xmlns:ds="http://schemas.openxmlformats.org/officeDocument/2006/customXml" ds:itemID="{D294432E-4ED6-4A50-AC79-0CE57548A7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f59c0-4948-4e73-937f-31cab6f39bca"/>
    <ds:schemaRef ds:uri="047bc3df-2958-4e29-a498-559af8fd7d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402</Words>
  <Application>Microsoft Office PowerPoint</Application>
  <PresentationFormat>Widescreen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System Font Regular</vt:lpstr>
      <vt:lpstr>Times New Roman</vt:lpstr>
      <vt:lpstr>Wingdings</vt:lpstr>
      <vt:lpstr>Office Theme</vt:lpstr>
      <vt:lpstr>Resident &amp; Fellow Section Teaching NeuroImage    48-year-old male with cervical cord injury  and arm weakness </vt:lpstr>
      <vt:lpstr>Vignette</vt:lpstr>
      <vt:lpstr>Imaging</vt:lpstr>
      <vt:lpstr>Cervical syrinx with actively secreting  respiratory mucosa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Hopwood</dc:creator>
  <cp:lastModifiedBy>Dacy, Lea C.</cp:lastModifiedBy>
  <cp:revision>40</cp:revision>
  <dcterms:created xsi:type="dcterms:W3CDTF">2021-03-03T19:05:39Z</dcterms:created>
  <dcterms:modified xsi:type="dcterms:W3CDTF">2023-06-12T20:09:21Z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0x0101004112F9938919D04B934E9D542364D6DB</vt:lpwstr>
  </property>
</Properties>
</file>