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62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87449" autoAdjust="0"/>
  </p:normalViewPr>
  <p:slideViewPr>
    <p:cSldViewPr snapToGrid="0" snapToObjects="1" showGuides="1">
      <p:cViewPr varScale="1">
        <p:scale>
          <a:sx n="110" d="100"/>
          <a:sy n="110" d="100"/>
        </p:scale>
        <p:origin x="632" y="176"/>
      </p:cViewPr>
      <p:guideLst>
        <p:guide orient="horz" pos="2160"/>
        <p:guide pos="3912"/>
      </p:guideLst>
    </p:cSldViewPr>
  </p:slideViewPr>
  <p:outlineViewPr>
    <p:cViewPr>
      <p:scale>
        <a:sx n="33" d="100"/>
        <a:sy n="33" d="100"/>
      </p:scale>
      <p:origin x="0" y="-3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5CF09-37D6-4680-AF13-891938B3D27B}" type="datetimeFigureOut">
              <a:rPr lang="en-US" smtClean="0"/>
              <a:t>6/28/23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02FC5-D8ED-432A-B5FA-A6526FF90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16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NewRomanPS"/>
              </a:rPr>
              <a:t>Figure 1. Normal variants during the wake EEG. </a:t>
            </a:r>
            <a:r>
              <a:rPr lang="en-US" sz="1800" dirty="0">
                <a:effectLst/>
                <a:latin typeface="TimesNewRomanPSMT"/>
              </a:rPr>
              <a:t>(A) the alpha squeak is a fast posterior dominant rhythm evident during eye blinks; (B) lambda waves are positive occipital sharp waves present during visual scanning of high-contrast environments; (C) posterior slow waves of youth are delta waves embedded within the posterior dominant rhythm. </a:t>
            </a:r>
          </a:p>
          <a:p>
            <a:endParaRPr lang="en-US" sz="1800" dirty="0">
              <a:effectLst/>
              <a:latin typeface="TimesNewRomanPS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effectLst/>
                <a:latin typeface="TimesNewRomanPS"/>
              </a:rPr>
              <a:t>Figure 2. Normal variants during the drowsy and sleep EEG. </a:t>
            </a:r>
            <a:r>
              <a:rPr lang="en-US" sz="1800" dirty="0">
                <a:effectLst/>
                <a:latin typeface="TimesNewRomanPSMT"/>
              </a:rPr>
              <a:t>(A) 14 &amp; 6 Hz positive spikes are 1-2 second bursts of spiky, arciform waveforms; (B) rhythmic mid-temporal theta of drowsiness, or psychomotor variant, consists of non-evolving runs of prominent theta activity; (C) positive occipital sharp transients of sleep are morphologically similar to lambda waves. </a:t>
            </a:r>
            <a:endParaRPr lang="en-US" dirty="0">
              <a:effectLst/>
            </a:endParaRPr>
          </a:p>
          <a:p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19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NewRomanPSMT"/>
              </a:rPr>
              <a:t>References</a:t>
            </a:r>
            <a:br>
              <a:rPr lang="en-US" sz="1800" dirty="0">
                <a:effectLst/>
                <a:latin typeface="TimesNewRomanPSMT"/>
              </a:rPr>
            </a:br>
            <a:r>
              <a:rPr lang="en-US" sz="1800" dirty="0">
                <a:effectLst/>
                <a:latin typeface="TimesNewRomanPSMT"/>
              </a:rPr>
              <a:t>1. Ebersole JS, Husain AM, Nordli DR. </a:t>
            </a:r>
            <a:r>
              <a:rPr lang="en-US" sz="1800" i="1" dirty="0">
                <a:effectLst/>
                <a:latin typeface="TimesNewRomanPS"/>
              </a:rPr>
              <a:t>Current Practice of Clinical Electroencephalography</a:t>
            </a:r>
            <a:r>
              <a:rPr lang="en-US" sz="1800" dirty="0">
                <a:effectLst/>
                <a:latin typeface="TimesNewRomanPSMT"/>
              </a:rPr>
              <a:t>. Wolters Kluwer Health; 2015. </a:t>
            </a:r>
            <a:endParaRPr lang="en-US" dirty="0"/>
          </a:p>
          <a:p>
            <a:r>
              <a:rPr lang="en-US" sz="1800" dirty="0">
                <a:effectLst/>
                <a:latin typeface="TimesNewRomanPSMT"/>
              </a:rPr>
              <a:t>2. Stern JM, Engel J. </a:t>
            </a:r>
            <a:r>
              <a:rPr lang="en-US" sz="1800" i="1" dirty="0">
                <a:effectLst/>
                <a:latin typeface="TimesNewRomanPS"/>
              </a:rPr>
              <a:t>Atlas of EEG Patterns</a:t>
            </a:r>
            <a:r>
              <a:rPr lang="en-US" sz="1800" dirty="0">
                <a:effectLst/>
                <a:latin typeface="TimesNewRomanPSMT"/>
              </a:rPr>
              <a:t>. Wolters Kluwer/Lippincott Williams &amp; Wilkins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02FC5-D8ED-432A-B5FA-A6526FF90E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EBFC-2324-3B45-B2BC-CF4EFE6CE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3777" y="1122363"/>
            <a:ext cx="10670512" cy="2387600"/>
          </a:xfrm>
        </p:spPr>
        <p:txBody>
          <a:bodyPr anchor="b"/>
          <a:lstStyle>
            <a:lvl1pPr algn="ctr">
              <a:lnSpc>
                <a:spcPct val="80000"/>
              </a:lnSpc>
              <a:defRPr sz="600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36CAC-0D31-9F49-9E9F-084E893CD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3777" y="3602038"/>
            <a:ext cx="106705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D6D708-E83F-EF41-932A-073B7BF574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521108-5E80-D64F-9572-6A2690301C2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B8F8B5-DF68-A646-AA14-99B24DE39958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448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2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27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1A53-9B07-DF4A-AC40-7BF97CF40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6B5E-4F9D-2446-ADA1-979B75DD2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100"/>
              </a:spcBef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600"/>
              </a:spcBef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AFA28F-B750-874B-B349-803073DF80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397A64C-ACBD-6F4D-93F8-4F3B3D889F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95017A-1C8C-5D47-A269-FEC516306EEE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0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6871-BA6F-5B40-8367-906D6BEF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712445" cy="2852737"/>
          </a:xfrm>
        </p:spPr>
        <p:txBody>
          <a:bodyPr anchor="b"/>
          <a:lstStyle>
            <a:lvl1pPr>
              <a:defRPr sz="6000" spc="-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3E4DB-7DF6-144A-84D6-0E4970FB4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3"/>
            <a:ext cx="1071244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E82BA4-AC08-9A41-8CC4-E2DDC67C12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7B6A6C-97FF-AE41-B21F-D3792A617C7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231892D-11DD-2E48-86AB-A4D7331C139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562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271F-8406-E04C-86C5-9970401A6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BDF0E-7A1E-6047-933B-CB601FBF6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D797C-594F-1F49-8ED0-8E2FE0891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218" y="1825625"/>
            <a:ext cx="52800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A5FC1C-D054-E445-83A2-7A8141C5F8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FD5C6F-605F-6743-A37C-6CE4BB6297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3F95B9-3BE5-6344-B93E-A2D0B7515C22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27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8239B-5228-404F-BF95-971E9EB3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70450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C127E-2184-E142-BE06-C942CBEDB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258886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DCFEF-4DE4-5143-8A46-62876E45C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2588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DF3E4A-6A88-6346-948A-DC32CACA3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1" y="1681163"/>
            <a:ext cx="5284785" cy="823912"/>
          </a:xfrm>
        </p:spPr>
        <p:txBody>
          <a:bodyPr anchor="b"/>
          <a:lstStyle>
            <a:lvl1pPr marL="0" indent="0">
              <a:buNone/>
              <a:defRPr sz="30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A5EC0-0E40-7C48-9DD2-67A8991B91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9511" y="2505075"/>
            <a:ext cx="52847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BA8EF2-CE8B-0C4C-925B-A5B85DA22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5615BE-4C4C-7A4C-8746-5D04D41EDE9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65C4ACD-295C-7A43-AC90-82FC2D18C8F1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4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7330-16C8-D14E-89B2-7FA93BE29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609EB8-115B-184B-89C8-FAC329D1DA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723898-799F-224C-B305-F5D82C6276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24A33B-B42D-3C46-8906-8461212C512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64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649D-01BC-E341-98F1-FE00BE70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AD8F7-6BCE-8A4F-A5AE-ECAFF1B8D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361103" cy="5133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57B8E-E0AB-684B-8CCF-E3E2118B3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BD0593-647F-F349-B811-79D2AACF98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2E047E-EF1E-724B-979B-6657EE62F32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C4EC78-B7C2-7143-A3A7-F06F23F9C460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49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5B6E4-B4A7-AC45-8E34-6BC606D1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788616-B846-9749-BF04-744294881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33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FE0DB-9F2A-174A-8721-AD23C0A89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37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E4B625-1895-704C-8675-1211F2AB94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EB2812-A870-4741-8184-E6ECE4EEF43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790FFC8-003A-E74C-8497-6CB38FBB40E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28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549FE9-1F21-CD4D-A7E3-E121222F7F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84021" y="6329907"/>
            <a:ext cx="1748942" cy="4396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0E9DC0-E7EB-6941-B4F7-2148F11B1F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53789" y="6121100"/>
            <a:ext cx="1511814" cy="6430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FB84BF8-AF00-2A47-81A0-DB0FA4B13C09}"/>
              </a:ext>
            </a:extLst>
          </p:cNvPr>
          <p:cNvCxnSpPr/>
          <p:nvPr userDrawn="1"/>
        </p:nvCxnSpPr>
        <p:spPr>
          <a:xfrm>
            <a:off x="6453789" y="6217920"/>
            <a:ext cx="0" cy="451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79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BF8BA-FFFA-5B49-A645-DA1B51EB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276"/>
            <a:ext cx="10706100" cy="1171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38506-69D7-3348-9AD1-EBE927EF2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09079"/>
            <a:ext cx="10706100" cy="4820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EAC31B-1A01-294F-A844-16A0D28C04CB}"/>
              </a:ext>
            </a:extLst>
          </p:cNvPr>
          <p:cNvSpPr/>
          <p:nvPr userDrawn="1"/>
        </p:nvSpPr>
        <p:spPr>
          <a:xfrm>
            <a:off x="0" y="0"/>
            <a:ext cx="322729" cy="6858000"/>
          </a:xfrm>
          <a:prstGeom prst="rect">
            <a:avLst/>
          </a:prstGeom>
          <a:solidFill>
            <a:srgbClr val="006D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439AE-7F11-0A48-8273-B910EFE57EF2}"/>
              </a:ext>
            </a:extLst>
          </p:cNvPr>
          <p:cNvSpPr txBox="1"/>
          <p:nvPr userDrawn="1"/>
        </p:nvSpPr>
        <p:spPr>
          <a:xfrm>
            <a:off x="838200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Confidential. © 2021 American Academy of Neurology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8A0F39-BAD0-2D4D-8E02-3FA17BA79B5F}"/>
              </a:ext>
            </a:extLst>
          </p:cNvPr>
          <p:cNvSpPr txBox="1"/>
          <p:nvPr userDrawn="1"/>
        </p:nvSpPr>
        <p:spPr>
          <a:xfrm>
            <a:off x="8498842" y="6492875"/>
            <a:ext cx="30378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5D3C1-E271-5D44-9F02-3945EF68A760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1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5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800" b="1" i="0" kern="1200" spc="-100" baseline="0">
          <a:solidFill>
            <a:srgbClr val="006D48"/>
          </a:solidFill>
          <a:latin typeface="Arial" panose="020B0604020202020204" pitchFamily="34" charset="0"/>
          <a:ea typeface="+mj-ea"/>
          <a:cs typeface="Calibri" panose="020F0502020204030204" pitchFamily="34" charset="0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Clr>
          <a:srgbClr val="006D48"/>
        </a:buClr>
        <a:buFont typeface="Wingdings" pitchFamily="2" charset="2"/>
        <a:buChar char="§"/>
        <a:tabLst/>
        <a:defRPr sz="3000" b="0" i="0" kern="1200" spc="-1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404813" indent="-171450" algn="l" defTabSz="914400" rtl="0" eaLnBrk="1" latinLnBrk="0" hangingPunct="1">
        <a:lnSpc>
          <a:spcPct val="85000"/>
        </a:lnSpc>
        <a:spcBef>
          <a:spcPts val="600"/>
        </a:spcBef>
        <a:buClr>
          <a:srgbClr val="006D48"/>
        </a:buClr>
        <a:buFont typeface="Arial" panose="020B0604020202020204" pitchFamily="34" charset="0"/>
        <a:buChar char="•"/>
        <a:tabLst/>
        <a:defRPr sz="2600" b="0" i="0" kern="1200" spc="-5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628650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–"/>
        <a:tabLst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863600" indent="-171450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-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1087438" indent="-169863" algn="l" defTabSz="914400" rtl="0" eaLnBrk="1" latinLnBrk="0" hangingPunct="1">
        <a:lnSpc>
          <a:spcPct val="90000"/>
        </a:lnSpc>
        <a:spcBef>
          <a:spcPts val="500"/>
        </a:spcBef>
        <a:buClr>
          <a:srgbClr val="006D48"/>
        </a:buClr>
        <a:buFont typeface="System Font Regular"/>
        <a:buChar char="·"/>
        <a:tabLst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72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949D9B6-CC47-3843-BF17-3D12EBE04FC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859798"/>
            <a:ext cx="9144000" cy="4398178"/>
          </a:xfrm>
          <a:ln>
            <a:solidFill>
              <a:srgbClr val="006D48"/>
            </a:solidFill>
          </a:ln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en-US" sz="4400" b="1" dirty="0">
                <a:latin typeface="+mn-lt"/>
              </a:rPr>
              <a:t>Resident &amp; Fellow Section</a:t>
            </a:r>
            <a:br>
              <a:rPr lang="en-US" altLang="en-US" sz="4400" b="1" dirty="0">
                <a:latin typeface="+mn-lt"/>
              </a:rPr>
            </a:br>
            <a:r>
              <a:rPr lang="en-US" altLang="en-US" sz="4400" b="1" dirty="0">
                <a:latin typeface="+mn-lt"/>
              </a:rPr>
              <a:t>Teaching </a:t>
            </a:r>
            <a:r>
              <a:rPr lang="en-US" altLang="en-US" sz="4400" b="1" dirty="0" err="1">
                <a:latin typeface="+mn-lt"/>
              </a:rPr>
              <a:t>NeuroImage</a:t>
            </a:r>
            <a:r>
              <a:rPr lang="en-US" altLang="en-US" sz="4400" b="1" dirty="0">
                <a:latin typeface="+mn-lt"/>
              </a:rPr>
              <a:t> </a:t>
            </a: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br>
              <a:rPr lang="en-US" altLang="en-US" sz="3200" b="1" dirty="0">
                <a:latin typeface="Calibri" pitchFamily="34" charset="0"/>
              </a:rPr>
            </a:br>
            <a:r>
              <a:rPr lang="en-US" altLang="en-US" sz="3600" b="0" dirty="0">
                <a:solidFill>
                  <a:schemeClr val="tx1"/>
                </a:solidFill>
                <a:latin typeface="+mn-lt"/>
              </a:rPr>
              <a:t>A 14-year-old girl with episodic abdominal pain. </a:t>
            </a:r>
            <a:endParaRPr lang="en-US" sz="3600" b="0" spc="-1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2FCF76-B8EF-1A4F-ACCB-04B72065A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915" y="6121100"/>
            <a:ext cx="1511814" cy="643085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ABEA4AC9-172E-B04F-AD22-D2A5D405C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68" y="0"/>
            <a:ext cx="11879147" cy="21852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A473F1-DB7A-4D0C-9E97-EBA5B765D302}"/>
              </a:ext>
            </a:extLst>
          </p:cNvPr>
          <p:cNvSpPr txBox="1"/>
          <p:nvPr/>
        </p:nvSpPr>
        <p:spPr>
          <a:xfrm>
            <a:off x="8633705" y="6257976"/>
            <a:ext cx="3564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Basovic</a:t>
            </a:r>
            <a:r>
              <a:rPr lang="en-US" sz="2400" dirty="0"/>
              <a:t> et al.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0850C8-3FE1-47B0-B5A1-6DB4201793A7}"/>
              </a:ext>
            </a:extLst>
          </p:cNvPr>
          <p:cNvSpPr/>
          <p:nvPr/>
        </p:nvSpPr>
        <p:spPr>
          <a:xfrm>
            <a:off x="790414" y="6442642"/>
            <a:ext cx="733586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2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B86C-0046-0847-AA19-7DC5660F0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Vignette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BC63-83B2-2143-8468-F09F016CE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14 year-old right-handed female presented to the epilepsy monitoring unit for diagnostic evaluation of recurrent episodes of abdominal pain.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She had multiple typical episodes during the admission without ictal correlate and was ultimately diagnosed with non-epileptic events.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12CDD2-989F-4243-8138-47F2482BB5B1}"/>
              </a:ext>
            </a:extLst>
          </p:cNvPr>
          <p:cNvSpPr/>
          <p:nvPr/>
        </p:nvSpPr>
        <p:spPr>
          <a:xfrm>
            <a:off x="838200" y="6462793"/>
            <a:ext cx="665136" cy="169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53447A-B45E-40C8-A413-F1E5F4038891}"/>
              </a:ext>
            </a:extLst>
          </p:cNvPr>
          <p:cNvSpPr txBox="1"/>
          <p:nvPr/>
        </p:nvSpPr>
        <p:spPr>
          <a:xfrm>
            <a:off x="8679051" y="6293838"/>
            <a:ext cx="2433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Basovic</a:t>
            </a:r>
            <a:r>
              <a:rPr lang="en-US" sz="2400" dirty="0"/>
              <a:t> et 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38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E9FAE5-417D-8949-8720-0B69E8A3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Imaging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A361BC-EEC4-4F82-B9E4-5090FFFECA26}"/>
              </a:ext>
            </a:extLst>
          </p:cNvPr>
          <p:cNvSpPr/>
          <p:nvPr/>
        </p:nvSpPr>
        <p:spPr>
          <a:xfrm>
            <a:off x="838200" y="6447295"/>
            <a:ext cx="680634" cy="18542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29ED3D-902F-4280-9072-9D2ACF6D914B}"/>
              </a:ext>
            </a:extLst>
          </p:cNvPr>
          <p:cNvSpPr txBox="1"/>
          <p:nvPr/>
        </p:nvSpPr>
        <p:spPr>
          <a:xfrm>
            <a:off x="8415580" y="6329906"/>
            <a:ext cx="2727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Basovic</a:t>
            </a:r>
            <a:r>
              <a:rPr lang="en-US" sz="2400" dirty="0"/>
              <a:t> et al.</a:t>
            </a:r>
          </a:p>
        </p:txBody>
      </p:sp>
      <p:pic>
        <p:nvPicPr>
          <p:cNvPr id="4" name="Content Placeholder 3" descr="Text&#10;&#10;Description automatically generated">
            <a:extLst>
              <a:ext uri="{FF2B5EF4-FFF2-40B4-BE49-F238E27FC236}">
                <a16:creationId xmlns:a16="http://schemas.microsoft.com/office/drawing/2014/main" id="{12665548-0E64-91A3-CC19-DC795A014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91692"/>
            <a:ext cx="7242641" cy="2534924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E63AE58-E8D6-101A-B198-405F7F75C3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709616"/>
            <a:ext cx="7242641" cy="253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51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74306-E65F-9048-B432-E75DAC82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/>
                <a:cs typeface="Arial" panose="020B0604020202020204" pitchFamily="34" charset="0"/>
              </a:rPr>
              <a:t>Pictures of health in pediatric EEG </a:t>
            </a:r>
            <a:endParaRPr lang="en-US" sz="4000" dirty="0"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8AF31-E92F-0949-8F6C-7787EEDEC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1308"/>
            <a:ext cx="10706100" cy="4578598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However, her long-term EEG recording revealed several transient findings during wakefulness and sleep that were each consistent with normal developmental EEG variants.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show examples of these key variants in three separate montages, highlighting the montage(s) in which each is best appreciated</a:t>
            </a:r>
            <a:r>
              <a:rPr lang="en-US" sz="28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1,2</a:t>
            </a:r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Proper recognition of these age-appropriate normal variants in EEG is key to avoid overinterpretation and misdiagnosis</a:t>
            </a:r>
            <a:r>
              <a:rPr lang="en-US" sz="2800" baseline="30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DD2FF7-59A6-401A-A7E3-5CBE0D1FDF86}"/>
              </a:ext>
            </a:extLst>
          </p:cNvPr>
          <p:cNvSpPr/>
          <p:nvPr/>
        </p:nvSpPr>
        <p:spPr>
          <a:xfrm>
            <a:off x="728420" y="6493790"/>
            <a:ext cx="790414" cy="1389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8F387-81D2-4879-B7D5-5E6B62E0E0AC}"/>
              </a:ext>
            </a:extLst>
          </p:cNvPr>
          <p:cNvSpPr txBox="1"/>
          <p:nvPr/>
        </p:nvSpPr>
        <p:spPr>
          <a:xfrm>
            <a:off x="8375542" y="6329906"/>
            <a:ext cx="275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Basovic</a:t>
            </a:r>
            <a:r>
              <a:rPr lang="en-US" sz="2400" dirty="0"/>
              <a:t> et al.</a:t>
            </a:r>
          </a:p>
        </p:txBody>
      </p:sp>
    </p:spTree>
    <p:extLst>
      <p:ext uri="{BB962C8B-B14F-4D97-AF65-F5344CB8AC3E}">
        <p14:creationId xmlns:p14="http://schemas.microsoft.com/office/powerpoint/2010/main" val="393603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piration_x0020_Year xmlns="ea1f59c0-4948-4e73-937f-31cab6f39bca" xsi:nil="true"/>
    <Doc_x0020_Status xmlns="ea1f59c0-4948-4e73-937f-31cab6f39bca">Active</Doc_x0020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2F9938919D04B934E9D542364D6DB" ma:contentTypeVersion="15" ma:contentTypeDescription="Create a new document." ma:contentTypeScope="" ma:versionID="5de80ab841d0db59a19a96806e79b106">
  <xsd:schema xmlns:xsd="http://www.w3.org/2001/XMLSchema" xmlns:xs="http://www.w3.org/2001/XMLSchema" xmlns:p="http://schemas.microsoft.com/office/2006/metadata/properties" xmlns:ns2="ea1f59c0-4948-4e73-937f-31cab6f39bca" xmlns:ns3="047bc3df-2958-4e29-a498-559af8fd7db8" targetNamespace="http://schemas.microsoft.com/office/2006/metadata/properties" ma:root="true" ma:fieldsID="4acd5af6781765bacbe2d102813cebe5" ns2:_="" ns3:_="">
    <xsd:import namespace="ea1f59c0-4948-4e73-937f-31cab6f39bca"/>
    <xsd:import namespace="047bc3df-2958-4e29-a498-559af8fd7db8"/>
    <xsd:element name="properties">
      <xsd:complexType>
        <xsd:sequence>
          <xsd:element name="documentManagement">
            <xsd:complexType>
              <xsd:all>
                <xsd:element ref="ns2:Expiration_x0020_Year" minOccurs="0"/>
                <xsd:element ref="ns2:Doc_x0020_Statu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f59c0-4948-4e73-937f-31cab6f39bca" elementFormDefault="qualified">
    <xsd:import namespace="http://schemas.microsoft.com/office/2006/documentManagement/types"/>
    <xsd:import namespace="http://schemas.microsoft.com/office/infopath/2007/PartnerControls"/>
    <xsd:element name="Expiration_x0020_Year" ma:index="4" nillable="true" ma:displayName="Expiration Year" ma:format="Dropdown" ma:internalName="Expiration_x0020_Year" ma:readOnly="false">
      <xsd:simpleType>
        <xsd:restriction base="dms:Choice">
          <xsd:enumeration value="No Expiration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</xsd:restriction>
      </xsd:simpleType>
    </xsd:element>
    <xsd:element name="Doc_x0020_Status" ma:index="5" nillable="true" ma:displayName="Doc Status" ma:default="Active" ma:format="Dropdown" ma:internalName="Doc_x0020_Status" ma:readOnly="false">
      <xsd:simpleType>
        <xsd:restriction base="dms:Choice">
          <xsd:enumeration value="Active"/>
          <xsd:enumeration value="Inactive"/>
          <xsd:enumeration value="To Be Deleted"/>
          <xsd:enumeration value="Draft"/>
          <xsd:enumeration value="Final"/>
          <xsd:enumeration value="Archive"/>
        </xsd:restriction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bc3df-2958-4e29-a498-559af8fd7d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733709-063B-4DA7-88B6-CBF3131FC0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9DC32D-CD3A-4FA1-8DF0-0C6F2C8996F2}">
  <ds:schemaRefs>
    <ds:schemaRef ds:uri="http://schemas.microsoft.com/office/2006/metadata/properties"/>
    <ds:schemaRef ds:uri="http://schemas.microsoft.com/office/infopath/2007/PartnerControls"/>
    <ds:schemaRef ds:uri="ea1f59c0-4948-4e73-937f-31cab6f39bca"/>
  </ds:schemaRefs>
</ds:datastoreItem>
</file>

<file path=customXml/itemProps3.xml><?xml version="1.0" encoding="utf-8"?>
<ds:datastoreItem xmlns:ds="http://schemas.openxmlformats.org/officeDocument/2006/customXml" ds:itemID="{D294432E-4ED6-4A50-AC79-0CE57548A7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1f59c0-4948-4e73-937f-31cab6f39bca"/>
    <ds:schemaRef ds:uri="047bc3df-2958-4e29-a498-559af8fd7d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328</Words>
  <Application>Microsoft Macintosh PowerPoint</Application>
  <PresentationFormat>Widescreen</PresentationFormat>
  <Paragraphs>21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System Font Regular</vt:lpstr>
      <vt:lpstr>TimesNewRomanPS</vt:lpstr>
      <vt:lpstr>TimesNewRomanPSMT</vt:lpstr>
      <vt:lpstr>Wingdings</vt:lpstr>
      <vt:lpstr>Office Theme</vt:lpstr>
      <vt:lpstr>Resident &amp; Fellow Section Teaching NeuroImage     A 14-year-old girl with episodic abdominal pain. </vt:lpstr>
      <vt:lpstr>Vignette</vt:lpstr>
      <vt:lpstr>Imaging</vt:lpstr>
      <vt:lpstr>Pictures of health in pediatric EEG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Hopwood</dc:creator>
  <cp:lastModifiedBy>Basovic, Lara,MD</cp:lastModifiedBy>
  <cp:revision>41</cp:revision>
  <dcterms:created xsi:type="dcterms:W3CDTF">2021-03-03T19:05:39Z</dcterms:created>
  <dcterms:modified xsi:type="dcterms:W3CDTF">2023-06-29T02:12:33Z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0x0101004112F9938919D04B934E9D542364D6DB</vt:lpwstr>
  </property>
</Properties>
</file>