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87449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632" y="176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TimesNewRomanPS"/>
              </a:rPr>
              <a:t>Figure 1. Normal variants during the wake EEG. </a:t>
            </a:r>
            <a:r>
              <a:rPr lang="en-US" sz="1800" dirty="0">
                <a:effectLst/>
                <a:latin typeface="TimesNewRomanPSMT"/>
              </a:rPr>
              <a:t>(A) the alpha squeak is a fast posterior dominant rhythm evident during eye blinks; (B) lambda waves are positive occipital sharp waves present during visual scanning of high-contrast environments; (C) posterior slow waves of youth are delta waves embedded within the posterior dominant rhythm. </a:t>
            </a:r>
          </a:p>
          <a:p>
            <a:endParaRPr lang="en-US" sz="1800" dirty="0">
              <a:effectLst/>
              <a:latin typeface="TimesNewRomanPS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TimesNewRomanPS"/>
              </a:rPr>
              <a:t>Figure 2. Normal variants during the drowsy and sleep EEG. </a:t>
            </a:r>
            <a:r>
              <a:rPr lang="en-US" sz="1800" dirty="0">
                <a:effectLst/>
                <a:latin typeface="TimesNewRomanPSMT"/>
              </a:rPr>
              <a:t>(A) 14 &amp; 6 Hz positive spikes are 1-2 second bursts of spiky, arciform waveforms; (B) rhythmic mid-temporal theta of drowsiness, or psychomotor variant, consists of non-evolving runs of prominent theta activity; (C) positive occipital sharp transients of sleep are morphologically similar to lambda waves. 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NewRomanPSMT"/>
              </a:rPr>
              <a:t>References</a:t>
            </a:r>
            <a:br>
              <a:rPr lang="en-US" sz="1800" dirty="0">
                <a:effectLst/>
                <a:latin typeface="TimesNewRomanPSMT"/>
              </a:rPr>
            </a:br>
            <a:r>
              <a:rPr lang="en-US" sz="1800" dirty="0">
                <a:effectLst/>
                <a:latin typeface="TimesNewRomanPSMT"/>
              </a:rPr>
              <a:t>1. Ebersole JS, Husain AM, Nordli DR. </a:t>
            </a:r>
            <a:r>
              <a:rPr lang="en-US" sz="1800" i="1" dirty="0">
                <a:effectLst/>
                <a:latin typeface="TimesNewRomanPS"/>
              </a:rPr>
              <a:t>Current Practice of Clinical Electroencephalography</a:t>
            </a:r>
            <a:r>
              <a:rPr lang="en-US" sz="1800" dirty="0">
                <a:effectLst/>
                <a:latin typeface="TimesNewRomanPSMT"/>
              </a:rPr>
              <a:t>. Wolters Kluwer Health; 2015. </a:t>
            </a:r>
            <a:endParaRPr lang="en-US" dirty="0"/>
          </a:p>
          <a:p>
            <a:r>
              <a:rPr lang="en-US" sz="1800" dirty="0">
                <a:effectLst/>
                <a:latin typeface="TimesNewRomanPSMT"/>
              </a:rPr>
              <a:t>2. Stern JM, Engel J. </a:t>
            </a:r>
            <a:r>
              <a:rPr lang="en-US" sz="1800" i="1" dirty="0">
                <a:effectLst/>
                <a:latin typeface="TimesNewRomanPS"/>
              </a:rPr>
              <a:t>Atlas of EEG Patterns</a:t>
            </a:r>
            <a:r>
              <a:rPr lang="en-US" sz="1800" dirty="0">
                <a:effectLst/>
                <a:latin typeface="TimesNewRomanPSMT"/>
              </a:rPr>
              <a:t>. Wolters Kluwer/Lippincott Williams &amp; Wilkins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  <a:ln>
            <a:solidFill>
              <a:srgbClr val="006D48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</a:t>
            </a:r>
            <a:r>
              <a:rPr lang="en-US" altLang="en-US" sz="4400" b="1" dirty="0" err="1">
                <a:latin typeface="+mn-lt"/>
              </a:rPr>
              <a:t>NeuroImage</a:t>
            </a:r>
            <a:r>
              <a:rPr lang="en-US" altLang="en-US" sz="4400" b="1" dirty="0">
                <a:latin typeface="+mn-lt"/>
              </a:rPr>
              <a:t> 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r>
              <a:rPr lang="en-US" altLang="en-US" sz="3600" b="0" dirty="0">
                <a:solidFill>
                  <a:schemeClr val="tx1"/>
                </a:solidFill>
                <a:latin typeface="+mn-lt"/>
              </a:rPr>
              <a:t>A 14-year-old girl with episodic abdominal pain. </a:t>
            </a:r>
            <a:endParaRPr lang="en-US" sz="3600" b="0" spc="-1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Basovic</a:t>
            </a:r>
            <a:r>
              <a:rPr lang="en-US" sz="2400" dirty="0"/>
              <a:t> et 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14 year-old right-handed female presented to the epilepsy monitoring unit for diagnostic evaluation of recurrent episodes of abdominal pain.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She had multiple typical episodes during the admission without ictal correlate and was ultimately diagnosed with non-epileptic events.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679051" y="6293838"/>
            <a:ext cx="243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Basovic</a:t>
            </a:r>
            <a:r>
              <a:rPr lang="en-US" sz="2400" dirty="0"/>
              <a:t> et 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Basovic</a:t>
            </a:r>
            <a:r>
              <a:rPr lang="en-US" sz="2400" dirty="0"/>
              <a:t> et al.</a:t>
            </a:r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12665548-0E64-91A3-CC19-DC795A014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91692"/>
            <a:ext cx="7242641" cy="2534924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E63AE58-E8D6-101A-B198-405F7F75C3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09616"/>
            <a:ext cx="7242641" cy="253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  <a:cs typeface="Arial" panose="020B0604020202020204" pitchFamily="34" charset="0"/>
              </a:rPr>
              <a:t>Pictures of health in pediatric EEG 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However, her long-term EEG recording revealed several transient findings during wakefulness and sleep that were each consistent with normal developmental EEG variants.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show examples of these key variants in three separate montages, highlighting the montage(s) in which each is best appreciated</a:t>
            </a:r>
            <a:r>
              <a:rPr lang="en-US" sz="28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Proper recognition of these age-appropriate normal variants in EEG is key to avoid overinterpretation and misdiagnosis</a:t>
            </a:r>
            <a:r>
              <a:rPr lang="en-US" sz="28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Basovic</a:t>
            </a:r>
            <a:r>
              <a:rPr lang="en-US" sz="2400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piration_x0020_Year xmlns="ea1f59c0-4948-4e73-937f-31cab6f39bca" xsi:nil="true"/>
    <Doc_x0020_Status xmlns="ea1f59c0-4948-4e73-937f-31cab6f39bca">Active</Doc_x0020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2F9938919D04B934E9D542364D6DB" ma:contentTypeVersion="15" ma:contentTypeDescription="Create a new document." ma:contentTypeScope="" ma:versionID="5de80ab841d0db59a19a96806e79b106">
  <xsd:schema xmlns:xsd="http://www.w3.org/2001/XMLSchema" xmlns:xs="http://www.w3.org/2001/XMLSchema" xmlns:p="http://schemas.microsoft.com/office/2006/metadata/properties" xmlns:ns2="ea1f59c0-4948-4e73-937f-31cab6f39bca" xmlns:ns3="047bc3df-2958-4e29-a498-559af8fd7db8" targetNamespace="http://schemas.microsoft.com/office/2006/metadata/properties" ma:root="true" ma:fieldsID="4acd5af6781765bacbe2d102813cebe5" ns2:_="" ns3:_="">
    <xsd:import namespace="ea1f59c0-4948-4e73-937f-31cab6f39bca"/>
    <xsd:import namespace="047bc3df-2958-4e29-a498-559af8fd7db8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59c0-4948-4e73-937f-31cab6f39bca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4" nillable="true" ma:displayName="Expiration Year" ma:format="Dropdown" ma:internalName="Expiration_x0020_Year" ma:readOnly="false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5" nillable="true" ma:displayName="Doc Status" ma:default="Active" ma:format="Dropdown" ma:internalName="Doc_x0020_Status" ma:readOnly="false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c3df-2958-4e29-a498-559af8fd7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733709-063B-4DA7-88B6-CBF3131FC0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DC32D-CD3A-4FA1-8DF0-0C6F2C8996F2}">
  <ds:schemaRefs>
    <ds:schemaRef ds:uri="http://schemas.microsoft.com/office/2006/metadata/properties"/>
    <ds:schemaRef ds:uri="http://schemas.microsoft.com/office/infopath/2007/PartnerControls"/>
    <ds:schemaRef ds:uri="ea1f59c0-4948-4e73-937f-31cab6f39bca"/>
  </ds:schemaRefs>
</ds:datastoreItem>
</file>

<file path=customXml/itemProps3.xml><?xml version="1.0" encoding="utf-8"?>
<ds:datastoreItem xmlns:ds="http://schemas.openxmlformats.org/officeDocument/2006/customXml" ds:itemID="{D294432E-4ED6-4A50-AC79-0CE57548A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1f59c0-4948-4e73-937f-31cab6f39bca"/>
    <ds:schemaRef ds:uri="047bc3df-2958-4e29-a498-559af8fd7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328</Words>
  <Application>Microsoft Macintosh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System Font Regular</vt:lpstr>
      <vt:lpstr>TimesNewRomanPS</vt:lpstr>
      <vt:lpstr>TimesNewRomanPSMT</vt:lpstr>
      <vt:lpstr>Wingdings</vt:lpstr>
      <vt:lpstr>Office Theme</vt:lpstr>
      <vt:lpstr>Resident &amp; Fellow Section Teaching NeuroImage     A 14-year-old girl with episodic abdominal pain. </vt:lpstr>
      <vt:lpstr>Vignette</vt:lpstr>
      <vt:lpstr>Imaging</vt:lpstr>
      <vt:lpstr>Pictures of health in pediatric EEG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Basovic, Lara,MD</cp:lastModifiedBy>
  <cp:revision>41</cp:revision>
  <dcterms:created xsi:type="dcterms:W3CDTF">2021-03-03T19:05:39Z</dcterms:created>
  <dcterms:modified xsi:type="dcterms:W3CDTF">2023-06-29T02:12:33Z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0x0101004112F9938919D04B934E9D542364D6DB</vt:lpwstr>
  </property>
</Properties>
</file>